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8"/>
  </p:notesMasterIdLst>
  <p:sldIdLst>
    <p:sldId id="342" r:id="rId2"/>
    <p:sldId id="304" r:id="rId3"/>
    <p:sldId id="333" r:id="rId4"/>
    <p:sldId id="332" r:id="rId5"/>
    <p:sldId id="334" r:id="rId6"/>
    <p:sldId id="256" r:id="rId7"/>
    <p:sldId id="257" r:id="rId8"/>
    <p:sldId id="337" r:id="rId9"/>
    <p:sldId id="309" r:id="rId10"/>
    <p:sldId id="358" r:id="rId11"/>
    <p:sldId id="359" r:id="rId12"/>
    <p:sldId id="258" r:id="rId13"/>
    <p:sldId id="271" r:id="rId14"/>
    <p:sldId id="315" r:id="rId15"/>
    <p:sldId id="320" r:id="rId16"/>
    <p:sldId id="274" r:id="rId17"/>
    <p:sldId id="316" r:id="rId18"/>
    <p:sldId id="317" r:id="rId19"/>
    <p:sldId id="302" r:id="rId20"/>
    <p:sldId id="318" r:id="rId21"/>
    <p:sldId id="319" r:id="rId22"/>
    <p:sldId id="324" r:id="rId23"/>
    <p:sldId id="326" r:id="rId24"/>
    <p:sldId id="321" r:id="rId25"/>
    <p:sldId id="322" r:id="rId26"/>
    <p:sldId id="336" r:id="rId27"/>
    <p:sldId id="343" r:id="rId28"/>
    <p:sldId id="344" r:id="rId29"/>
    <p:sldId id="331" r:id="rId30"/>
    <p:sldId id="345" r:id="rId31"/>
    <p:sldId id="346" r:id="rId32"/>
    <p:sldId id="347" r:id="rId33"/>
    <p:sldId id="348" r:id="rId34"/>
    <p:sldId id="349" r:id="rId35"/>
    <p:sldId id="325" r:id="rId36"/>
    <p:sldId id="338" r:id="rId37"/>
    <p:sldId id="339" r:id="rId38"/>
    <p:sldId id="327" r:id="rId39"/>
    <p:sldId id="328" r:id="rId40"/>
    <p:sldId id="341" r:id="rId41"/>
    <p:sldId id="329" r:id="rId42"/>
    <p:sldId id="335" r:id="rId43"/>
    <p:sldId id="351" r:id="rId44"/>
    <p:sldId id="356" r:id="rId45"/>
    <p:sldId id="357" r:id="rId46"/>
    <p:sldId id="355" r:id="rId47"/>
    <p:sldId id="352" r:id="rId48"/>
    <p:sldId id="353" r:id="rId49"/>
    <p:sldId id="354" r:id="rId50"/>
    <p:sldId id="350" r:id="rId51"/>
    <p:sldId id="330" r:id="rId52"/>
    <p:sldId id="314" r:id="rId53"/>
    <p:sldId id="295" r:id="rId54"/>
    <p:sldId id="310" r:id="rId55"/>
    <p:sldId id="311" r:id="rId56"/>
    <p:sldId id="312" r:id="rId5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C0024"/>
    <a:srgbClr val="E60000"/>
    <a:srgbClr val="A50021"/>
    <a:srgbClr val="FF4367"/>
    <a:srgbClr val="FF254F"/>
    <a:srgbClr val="EA0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128" autoAdjust="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55E53-3E90-4139-BEAA-449C5309CE5E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942E0-A9C3-4AB4-9C5E-5183C62FA2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16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baseline="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42E0-A9C3-4AB4-9C5E-5183C62FA2CC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35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eaLnBrk="1" hangingPunct="1"/>
            <a:fld id="{047B554C-8820-4AFB-BFB1-B98C9C249DA7}" type="slidenum">
              <a:rPr lang="tr-TR" sz="1200" b="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4</a:t>
            </a:fld>
            <a:endParaRPr lang="tr-TR" sz="1200" b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5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942E0-A9C3-4AB4-9C5E-5183C62FA2CC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10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836854-4337-430F-9BA5-FB21C62434C3}" type="slidenum">
              <a:rPr lang="tr-TR" altLang="tr-TR" sz="1200" smtClean="0"/>
              <a:pPr eaLnBrk="1" hangingPunct="1"/>
              <a:t>53</a:t>
            </a:fld>
            <a:endParaRPr lang="tr-TR" altLang="tr-TR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82144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F48A-6342-41D8-ACB8-C6E263553C1F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4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http://t3.gstatic.com/images?q=tbn:3gtXmY_WIz8keM:http://okulweb.meb.gov.tr/72/05/967006/images/verimli%20%C3%A7al%C4%B1%C5%9Fma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Kalp"/>
          <p:cNvSpPr/>
          <p:nvPr/>
        </p:nvSpPr>
        <p:spPr>
          <a:xfrm>
            <a:off x="3143240" y="2928934"/>
            <a:ext cx="2428892" cy="17145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1928794" y="1285860"/>
            <a:ext cx="49746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MERHABA </a:t>
            </a:r>
          </a:p>
          <a:p>
            <a:pPr algn="ctr"/>
            <a:r>
              <a:rPr lang="tr-T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ÇOCUKLAR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REHBERLİK VE PSİKOLOJİ ARŞİVİ\REHBERLİK PANOSU\VERİMLİ DERS ÇALIŞMA VE ZAMAN YÖNETİMİ\10847520_10204804028035065_380333081282313262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9392"/>
            <a:ext cx="8568952" cy="5825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3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 Resim" descr="HİYERAR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6672"/>
            <a:ext cx="4536504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3187" y="188640"/>
            <a:ext cx="300865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tr-TR" sz="2000" u="sng" dirty="0">
                <a:solidFill>
                  <a:prstClr val="black"/>
                </a:solidFill>
                <a:latin typeface="Trebuchet MS" panose="020B0603020202020204" pitchFamily="34" charset="0"/>
              </a:rPr>
              <a:t>Hedefler: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Zamanın </a:t>
            </a:r>
            <a:r>
              <a:rPr lang="tr-TR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ve fırsatların etkili biçimde kullanılmasına                                </a:t>
            </a:r>
            <a:r>
              <a:rPr lang="tr-TR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Dikkatimizin </a:t>
            </a:r>
            <a:r>
              <a:rPr lang="tr-TR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dağılmamasına ,                                             Daha az hayal kurmamıza,                                                Planlı ve programlı çalışmamıza yardım eder. </a:t>
            </a:r>
            <a:endParaRPr lang="tr-TR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Her </a:t>
            </a:r>
            <a:r>
              <a:rPr lang="tr-TR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çalışma bir amaca yönelik olmalıdır. </a:t>
            </a:r>
            <a:endParaRPr lang="tr-TR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sınıfını BAŞARILI BİR ŞEKİLDE geçmek</a:t>
            </a:r>
            <a:r>
              <a:rPr lang="tr-TR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, okulunu bitirmek ve sınavı </a:t>
            </a:r>
            <a:r>
              <a:rPr lang="tr-TR" sz="2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kazanmak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0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MOTİVASYON SAĞLAR.</a:t>
            </a:r>
            <a:endParaRPr lang="tr-TR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3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59632" y="292494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Verimli Ders Çalışma Yolları</a:t>
            </a:r>
            <a:endParaRPr lang="tr-TR" sz="32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69705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3568" y="1333375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Ders çalıştığınız oda </a:t>
            </a:r>
            <a:r>
              <a:rPr lang="tr-TR" altLang="tr-TR" sz="2800" dirty="0">
                <a:latin typeface="Comic Sans MS" panose="030F0702030302020204" pitchFamily="66" charset="0"/>
              </a:rPr>
              <a:t>iyi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havalandırılmış, uygun </a:t>
            </a:r>
            <a:r>
              <a:rPr lang="tr-TR" altLang="tr-TR" sz="2800" dirty="0">
                <a:latin typeface="Comic Sans MS" panose="030F0702030302020204" pitchFamily="66" charset="0"/>
              </a:rPr>
              <a:t>ısıda ve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yeteri kadar </a:t>
            </a:r>
            <a:r>
              <a:rPr lang="tr-TR" altLang="tr-TR" sz="2800" dirty="0">
                <a:latin typeface="Comic Sans MS" panose="030F0702030302020204" pitchFamily="66" charset="0"/>
              </a:rPr>
              <a:t>aydınlatılmış olmalıdır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. 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altLang="tr-TR" sz="2800" dirty="0">
              <a:latin typeface="Comic Sans MS" panose="030F0702030302020204" pitchFamily="66" charset="0"/>
            </a:endParaRP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Havalandırılmamış </a:t>
            </a:r>
            <a:r>
              <a:rPr lang="tr-TR" altLang="tr-TR" sz="2800" dirty="0">
                <a:latin typeface="Comic Sans MS" panose="030F0702030302020204" pitchFamily="66" charset="0"/>
              </a:rPr>
              <a:t>oda, oksijen eksikliği nedeniyle baş ağrısı yapar ve verimi düşürür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Home-Pc\Desktop\Okul\Araştırma - Hazırlık\Verimli Ders Çalışma Yöntemleri\Görseller\04104057_boy_studying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1594"/>
            <a:ext cx="3917801" cy="23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465313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800" dirty="0">
                <a:latin typeface="Comic Sans MS" panose="030F0702030302020204" pitchFamily="66" charset="0"/>
              </a:rPr>
              <a:t>Çalışma ortamı sessiz olmalıdır. Dışardan gelen gürültü, ses, radyo </a:t>
            </a:r>
            <a:r>
              <a:rPr lang="tr-TR" altLang="tr-TR" sz="2800">
                <a:latin typeface="Comic Sans MS" panose="030F0702030302020204" pitchFamily="66" charset="0"/>
              </a:rPr>
              <a:t>ve </a:t>
            </a:r>
            <a:r>
              <a:rPr lang="tr-TR" altLang="tr-TR" sz="2800" smtClean="0">
                <a:latin typeface="Comic Sans MS" panose="030F0702030302020204" pitchFamily="66" charset="0"/>
              </a:rPr>
              <a:t>televizyon </a:t>
            </a:r>
            <a:r>
              <a:rPr lang="tr-TR" altLang="tr-TR" sz="2800" dirty="0">
                <a:latin typeface="Comic Sans MS" panose="030F0702030302020204" pitchFamily="66" charset="0"/>
              </a:rPr>
              <a:t>sesi dikkatin dağılmasına neden olur.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83568" y="69705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4" descr="C:\WINDOWS\Desktop\KİTAPÇIK\resimler\çizgi, çalışan kı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519734"/>
            <a:ext cx="2160240" cy="31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11960" y="1628800"/>
            <a:ext cx="4248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omic Sans MS" pitchFamily="66" charset="0"/>
              </a:rPr>
              <a:t>Çalışma ortamında aile bireyleri ile birlikte olma zorunluluğunuz varsa onlardan sessiz olmalarını istemelisiniz</a:t>
            </a:r>
            <a:r>
              <a:rPr lang="tr-TR" sz="2800" dirty="0" smtClean="0">
                <a:latin typeface="Comic Sans MS" pitchFamily="66" charset="0"/>
              </a:rPr>
              <a:t>. (televizyonu, radyoyu </a:t>
            </a:r>
            <a:r>
              <a:rPr lang="tr-TR" sz="2800" dirty="0">
                <a:latin typeface="Comic Sans MS" pitchFamily="66" charset="0"/>
              </a:rPr>
              <a:t>açmamak</a:t>
            </a:r>
            <a:r>
              <a:rPr lang="tr-TR" sz="2800" dirty="0" smtClean="0">
                <a:latin typeface="Comic Sans MS" pitchFamily="66" charset="0"/>
              </a:rPr>
              <a:t>, yüksek </a:t>
            </a:r>
            <a:r>
              <a:rPr lang="tr-TR" sz="2800" dirty="0">
                <a:latin typeface="Comic Sans MS" pitchFamily="66" charset="0"/>
              </a:rPr>
              <a:t>sesle konuşmamak </a:t>
            </a:r>
            <a:r>
              <a:rPr lang="tr-TR" sz="2800" dirty="0" smtClean="0">
                <a:latin typeface="Comic Sans MS" pitchFamily="66" charset="0"/>
              </a:rPr>
              <a:t>gibi)</a:t>
            </a:r>
            <a:endParaRPr lang="tr-T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3" y="1985664"/>
            <a:ext cx="3982693" cy="4578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7544" y="1648950"/>
            <a:ext cx="3744416" cy="752782"/>
          </a:xfrm>
          <a:prstGeom prst="wedgeRectCallout">
            <a:avLst>
              <a:gd name="adj1" fmla="val 1426"/>
              <a:gd name="adj2" fmla="val 104931"/>
            </a:avLst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tr-TR" altLang="tr-TR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Ahmet </a:t>
            </a:r>
            <a:r>
              <a:rPr lang="tr-TR" altLang="tr-TR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ders </a:t>
            </a:r>
            <a:r>
              <a:rPr lang="tr-TR" altLang="tr-TR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çalışıyor</a:t>
            </a:r>
          </a:p>
          <a:p>
            <a:pPr algn="ctr" eaLnBrk="1" hangingPunct="1"/>
            <a:r>
              <a:rPr lang="tr-TR" altLang="tr-TR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bizim </a:t>
            </a:r>
            <a:r>
              <a:rPr lang="tr-TR" altLang="tr-TR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sessiz olmamız </a:t>
            </a:r>
            <a:r>
              <a:rPr lang="tr-TR" altLang="tr-TR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lazım </a:t>
            </a:r>
            <a:endParaRPr lang="tr-TR" altLang="tr-TR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83568" y="69705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4437112"/>
            <a:ext cx="8235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0"/>
              </a:spcBef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Her gün değişik yerlerde ders çalışmayın. Ders çalışmanız için ayrılmış bir oda ya da bir köşeniz olsun ve çalışmalarınızı orada yapın. </a:t>
            </a:r>
            <a:endParaRPr lang="tr-TR" altLang="tr-TR" sz="2800" dirty="0">
              <a:latin typeface="Comic Sans MS" panose="030F0702030302020204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71600" y="697051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Users\Home-Pc\Desktop\Okul\Araştırma - Hazırlık\Verimli Ders Çalışma Yöntemleri\Görseller\ders-calisma-teknikler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08114"/>
            <a:ext cx="4334542" cy="312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71600" y="697051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536" y="1412776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Dağınık bir odada ders çalışmayın. Ders çalıştığınız ortamın derli toplu olmasına dikkat edin. Dağınık bir ortamda dikkatiniz dağılır ve dersinize odaklanamazsınız.</a:t>
            </a:r>
            <a:endParaRPr lang="tr-TR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Home-Pc\Desktop\Okul\Araştırma - Hazırlık\Pano\Görseller\daginik-odayi-topl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456385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07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71600" y="697051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83568" y="1741628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Yatarak ya da uzanarak ders çalışmayın. Yatarak ders çalıştığınızda uykunuz gelebilir. Bu nedenle masada çalışmanız etkili olacaktır.</a:t>
            </a:r>
            <a:endParaRPr lang="tr-TR" altLang="tr-TR" sz="2800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4" y="3789040"/>
            <a:ext cx="6077398" cy="25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4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07914" y="1772816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Masanızda dersle ilgili kitap, defter ve araç-gereçler dışında dikkatinizi dağıtacak başka bir şey bulundurmayın.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971600" y="697051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C:\Documents and Settings\kübra\Belgelerim\Resimlerim\resimlerslayt\Resim1OKU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9631" y="3157812"/>
            <a:ext cx="3230140" cy="326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5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87624" y="2610778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VERİMLİ DERS ÇALIŞMA YOLLARI</a:t>
            </a:r>
            <a:endParaRPr lang="tr-TR" sz="5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39" descr="MCj023213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11257"/>
            <a:ext cx="2304157" cy="19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" descr="http://t3.gstatic.com/images?q=tbn:3gtXmY_WIz8keM:http://okulweb.meb.gov.tr/72/05/967006/images/verimli%2520%C3%A7al%C4%B1%C5%9Fma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611256"/>
            <a:ext cx="1800201" cy="1901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C:\Documents and Settings\kübra\Belgelerim\Resimlerim\resimlerslayt\Resim1OKU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7490" y="647691"/>
            <a:ext cx="1944712" cy="1963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3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2204864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Televizyon izleyerek veya müzik dinleyerek ders çalışmayın. İki ayrı işi birlikte yaptığınızda ilginiz bölünür ve dersinize tüm dikkatinizi veremezsiniz.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971600" y="697051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iste-tum-kanallarin-yeni-frekansl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85741"/>
            <a:ext cx="1891779" cy="15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undt.info/wp-content/themes/webtasarimus/timthumb.php?src=http://undt.info/wp-content/uploads/dersCalismakMuzikDinlemek.jpg&amp;w=300&amp;h=250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2" y="4420717"/>
            <a:ext cx="2520280" cy="2100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71600" y="697051"/>
            <a:ext cx="7443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Uygun bir çalışma ortamı hazırlayın</a:t>
            </a:r>
            <a:endParaRPr lang="tr-TR" sz="32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536" y="2204862"/>
            <a:ext cx="45858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Ders çalışırken bir şeyler atıştırmayın. Yeme ve çalışma saatlerinizi dikkatli planlayın. </a:t>
            </a:r>
          </a:p>
        </p:txBody>
      </p:sp>
      <p:pic>
        <p:nvPicPr>
          <p:cNvPr id="5122" name="Picture 2" descr="indir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63" y="1700808"/>
            <a:ext cx="325543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7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20011" y="76470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32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Bilgisayar ve televizyonda geçirdiğiniz süreyi azaltın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81809" y="2204864"/>
            <a:ext cx="74692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Televizyon ve bilgisayar karşısında geçirdiğiniz süreyi sınırlandırın. 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tr-TR" altLang="tr-TR" sz="2800" dirty="0" smtClean="0">
              <a:latin typeface="Comic Sans MS" panose="030F0702030302020204" pitchFamily="66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Televizyon ve bilgisayarın ders çalışmanıza engel olmasına izin vermeyin.</a:t>
            </a:r>
          </a:p>
        </p:txBody>
      </p:sp>
      <p:pic>
        <p:nvPicPr>
          <p:cNvPr id="10242" name="Picture 2" descr="C:\Users\Home-Pc\Desktop\Okul\Araştırma - Hazırlık\Tv ve İnternet\Görseller\diğer_bağımlılık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34" y="4149080"/>
            <a:ext cx="2532171" cy="229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908720"/>
            <a:ext cx="6587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Sorumluluklarınızın farkında olun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81809" y="2204864"/>
            <a:ext cx="74692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Evde ve okulda yapmakla sorumlu olduğunuz çeşitli görevleriniz var. 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tr-TR" altLang="tr-TR" sz="2800" dirty="0">
              <a:latin typeface="Comic Sans MS" panose="030F0702030302020204" pitchFamily="66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Sorumluluklarınızın neler olduğunu bilin ve yerine getirmeye özen gösterin.</a:t>
            </a:r>
          </a:p>
        </p:txBody>
      </p:sp>
    </p:spTree>
    <p:extLst>
      <p:ext uri="{BB962C8B-B14F-4D97-AF65-F5344CB8AC3E}">
        <p14:creationId xmlns:p14="http://schemas.microsoft.com/office/powerpoint/2010/main" val="33716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31640" y="69705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Ödevlerinizi günü gününe yapın</a:t>
            </a:r>
            <a:endParaRPr lang="tr-TR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35094" y="5329798"/>
            <a:ext cx="7121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Ödev yapma alışkanlığı edinin ve ödevlerinizi zamanında yapın. </a:t>
            </a:r>
          </a:p>
        </p:txBody>
      </p:sp>
      <p:pic>
        <p:nvPicPr>
          <p:cNvPr id="7170" name="Picture 2" descr="C:\Users\Home-Pc\Desktop\Okul\Araştırma - Hazırlık\Verimli Ders Çalışma Yöntemleri\Görseller\etkiliderscali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36" y="1484784"/>
            <a:ext cx="353670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31640" y="69705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Dersi derste dinleyin</a:t>
            </a:r>
            <a:endParaRPr lang="tr-TR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11560" y="1523935"/>
            <a:ext cx="7724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Derste ders dışında başka şeylerle ilgilenmeyin. Öğretmeninizi dikkatlice dinleyerek anlattıklarını kavramaya çalışın.</a:t>
            </a:r>
          </a:p>
        </p:txBody>
      </p:sp>
      <p:pic>
        <p:nvPicPr>
          <p:cNvPr id="6" name="Picture 4" descr="class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3680" y="3212976"/>
            <a:ext cx="4940656" cy="321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84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2778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5536" y="3500438"/>
            <a:ext cx="4572000" cy="2062103"/>
          </a:xfrm>
          <a:prstGeom prst="rect">
            <a:avLst/>
          </a:prstGeom>
          <a:solidFill>
            <a:schemeClr val="bg1"/>
          </a:solidFill>
          <a:ln w="111125" cmpd="sng">
            <a:solidFill>
              <a:srgbClr val="660066"/>
            </a:solidFill>
            <a:prstDash val="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tx1"/>
                </a:solidFill>
                <a:latin typeface="Nyala" pitchFamily="2" charset="0"/>
              </a:rPr>
              <a:t>BİLEMEDİĞİN VE ZORLANDIĞIN ZAMAN ÖĞRETMENİNDEN YARDIM İSTEMEYE ÇEKİNME</a:t>
            </a:r>
          </a:p>
        </p:txBody>
      </p:sp>
      <p:pic>
        <p:nvPicPr>
          <p:cNvPr id="3074" name="Picture 2" descr="C:\Users\Mine\Desktop\GÖRSELLER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7"/>
            <a:ext cx="3152750" cy="3096344"/>
          </a:xfrm>
          <a:prstGeom prst="rect">
            <a:avLst/>
          </a:prstGeom>
          <a:noFill/>
        </p:spPr>
      </p:pic>
      <p:pic>
        <p:nvPicPr>
          <p:cNvPr id="6" name="Picture 3" descr="C:\Users\Mine\Desktop\GÖRSELLER\sinavrehberim_1327865671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0"/>
            <a:ext cx="2664296" cy="2651001"/>
          </a:xfrm>
          <a:prstGeom prst="rect">
            <a:avLst/>
          </a:prstGeom>
          <a:noFill/>
        </p:spPr>
      </p:pic>
      <p:sp>
        <p:nvSpPr>
          <p:cNvPr id="8" name="7 Oval Belirtme Çizgisi"/>
          <p:cNvSpPr/>
          <p:nvPr/>
        </p:nvSpPr>
        <p:spPr>
          <a:xfrm>
            <a:off x="3143240" y="214290"/>
            <a:ext cx="5072098" cy="2214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Comic Sans MS" pitchFamily="66" charset="0"/>
              </a:rPr>
              <a:t>DERSTE ÖĞRETMENİNİ DİNLEMELİSİN. EĞER ÖĞRETMENİNE SORU SORMAK İSTİYORSAN PARMAK KALDIRARAK  SORMALISIN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28600" y="86954"/>
            <a:ext cx="8686800" cy="5482352"/>
          </a:xfrm>
          <a:prstGeom prst="wedgeRoundRectCallout">
            <a:avLst>
              <a:gd name="adj1" fmla="val -27264"/>
              <a:gd name="adj2" fmla="val 63440"/>
              <a:gd name="adj3" fmla="val 16667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sz="2800" b="1" dirty="0"/>
              <a:t>DERSİ DERSTE ÖĞRENEBİLİRSİNİZ</a:t>
            </a:r>
            <a:endParaRPr lang="tr-TR" dirty="0"/>
          </a:p>
          <a:p>
            <a:pPr algn="l"/>
            <a:endParaRPr lang="tr-TR" dirty="0"/>
          </a:p>
          <a:p>
            <a:pPr algn="l">
              <a:buFontTx/>
              <a:buChar char="•"/>
            </a:pPr>
            <a:r>
              <a:rPr lang="tr-TR" dirty="0" smtClean="0"/>
              <a:t>Anlatılanları </a:t>
            </a:r>
            <a:r>
              <a:rPr lang="tr-TR" dirty="0"/>
              <a:t>derste öğrenemediğiniz zaman dersten sonra öğretmeninizden veya bir arkadaşınızdan öğrenmeye çalışın</a:t>
            </a:r>
          </a:p>
          <a:p>
            <a:pPr algn="l">
              <a:buFontTx/>
              <a:buChar char="•"/>
            </a:pPr>
            <a:r>
              <a:rPr lang="tr-TR" dirty="0"/>
              <a:t>O gün derste öğreneceğiniz konuları okuyarak gelin </a:t>
            </a:r>
          </a:p>
          <a:p>
            <a:pPr algn="l">
              <a:buFontTx/>
              <a:buChar char="•"/>
            </a:pPr>
            <a:r>
              <a:rPr lang="tr-TR" dirty="0"/>
              <a:t>Dersten önce konuları okurken yanıtlanmasını isteyeceğiniz soruların neler olabileceğini </a:t>
            </a:r>
            <a:r>
              <a:rPr lang="tr-TR" dirty="0" err="1"/>
              <a:t>düşünün.Soru</a:t>
            </a:r>
            <a:r>
              <a:rPr lang="tr-TR" dirty="0"/>
              <a:t>-cevap şeklinde dinlemenin ve okumanın daha iyi öğrenme sağlamaktadır</a:t>
            </a:r>
            <a:r>
              <a:rPr lang="tr-TR" dirty="0" smtClean="0"/>
              <a:t>.</a:t>
            </a:r>
          </a:p>
          <a:p>
            <a:pPr algn="l">
              <a:buFontTx/>
              <a:buChar char="•"/>
            </a:pPr>
            <a:r>
              <a:rPr lang="tr-TR" dirty="0"/>
              <a:t>Ders dinlerken oturuşumuza dikkat </a:t>
            </a:r>
            <a:r>
              <a:rPr lang="tr-TR" dirty="0" smtClean="0"/>
              <a:t>etmeliyiz</a:t>
            </a:r>
          </a:p>
          <a:p>
            <a:pPr algn="l">
              <a:buFontTx/>
              <a:buChar char="•"/>
            </a:pPr>
            <a:r>
              <a:rPr lang="tr-TR" dirty="0"/>
              <a:t>Dikkatli olmaya çalışmalıyız. Derse katılımımızı  öğretmene göstermeliyiz.</a:t>
            </a:r>
          </a:p>
          <a:p>
            <a:pPr algn="l">
              <a:buFontTx/>
              <a:buChar char="•"/>
            </a:pP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buFontTx/>
              <a:buChar char="•"/>
            </a:pPr>
            <a:endParaRPr lang="tr-TR" dirty="0"/>
          </a:p>
        </p:txBody>
      </p:sp>
      <p:pic>
        <p:nvPicPr>
          <p:cNvPr id="4" name="Picture 3" descr="KPLMBA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205740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>
            <a:spLocks noGrp="1"/>
          </p:cNvSpPr>
          <p:nvPr>
            <p:ph type="title"/>
          </p:nvPr>
        </p:nvSpPr>
        <p:spPr>
          <a:xfrm>
            <a:off x="107504" y="0"/>
            <a:ext cx="8640000" cy="764624"/>
          </a:xfr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DERSİ, DERSTE DİNLEMEZSENİZ…</a:t>
            </a:r>
            <a:endParaRPr lang="tr-TR" sz="36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51520" y="1484784"/>
            <a:ext cx="504056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r-TR" smtClean="0">
                <a:latin typeface="Trebuchet MS" panose="020B0603020202020204" pitchFamily="34" charset="0"/>
              </a:rPr>
              <a:t> Akşam eve gidince konuyu anlamak için ekstra zaman kaybı.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mtClean="0">
                <a:latin typeface="Trebuchet MS" panose="020B0603020202020204" pitchFamily="34" charset="0"/>
              </a:rPr>
              <a:t> Konular birikir.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mtClean="0">
                <a:latin typeface="Trebuchet MS" panose="020B0603020202020204" pitchFamily="34" charset="0"/>
              </a:rPr>
              <a:t> Yazılılarda istenen notlar alınamaz.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mtClean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mtClean="0">
                <a:latin typeface="Trebuchet MS" panose="020B0603020202020204" pitchFamily="34" charset="0"/>
              </a:rPr>
              <a:t>Hergün 45 dk çalışmak mı, yazılıya bir - iki gün kala 4-5 saat çalışmak mı?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mtClean="0">
                <a:latin typeface="Trebuchet MS" panose="020B0603020202020204" pitchFamily="34" charset="0"/>
              </a:rPr>
              <a:t>Son gün 4-5 saat çalışsanız da konuları hazmetmek kolay değil.</a:t>
            </a:r>
          </a:p>
          <a:p>
            <a:endParaRPr lang="tr-TR" dirty="0">
              <a:latin typeface="Trebuchet MS" panose="020B0603020202020204" pitchFamily="34" charset="0"/>
            </a:endParaRPr>
          </a:p>
        </p:txBody>
      </p:sp>
      <p:pic>
        <p:nvPicPr>
          <p:cNvPr id="5" name="Picture 2" descr="D:\REHBERLİK VE PSİKOLOJİ ARŞİVİ\REHBERLİK PANOSU\VERİMLİ DERS ÇALIŞMA VE ZAMAN YÖNETİMİ\dersi_derste_ogr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530" r="5516" b="5575"/>
          <a:stretch/>
        </p:blipFill>
        <p:spPr bwMode="auto">
          <a:xfrm>
            <a:off x="5286860" y="1844823"/>
            <a:ext cx="3461603" cy="40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39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35560" y="908720"/>
            <a:ext cx="7704856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altLang="tr-TR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Aralıklı </a:t>
            </a:r>
            <a:r>
              <a:rPr lang="tr-TR" altLang="tr-TR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tekrarlar yaparak unutmayı </a:t>
            </a:r>
            <a:r>
              <a:rPr lang="tr-TR" altLang="tr-TR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önleyin</a:t>
            </a:r>
            <a:endParaRPr lang="tr-TR" altLang="tr-TR" sz="32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04417" y="2132856"/>
            <a:ext cx="7724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Öğrendiğiniz konuları unutmamak için belli aralıklarla tekrar edin. </a:t>
            </a:r>
          </a:p>
        </p:txBody>
      </p:sp>
      <p:pic>
        <p:nvPicPr>
          <p:cNvPr id="5" name="Picture 2" descr="http://img5.mynet.com/ha5/analiz/hab/hafiz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44" y="3156300"/>
            <a:ext cx="3557523" cy="304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643042" y="2000240"/>
            <a:ext cx="57604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NEDEN OKULA GELİYORUZ?</a:t>
            </a:r>
          </a:p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AMACIMIZ NE?</a:t>
            </a:r>
            <a:endParaRPr lang="tr-T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4"/>
          <p:cNvSpPr txBox="1">
            <a:spLocks/>
          </p:cNvSpPr>
          <p:nvPr/>
        </p:nvSpPr>
        <p:spPr>
          <a:xfrm>
            <a:off x="107504" y="0"/>
            <a:ext cx="8640000" cy="76470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TEKRAR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995936" cy="6093296"/>
          </a:xfrm>
          <a:prstGeom prst="rect">
            <a:avLst/>
          </a:prstGeom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3995936" y="980728"/>
            <a:ext cx="4392488" cy="559154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Öğrenilen bilgilerin % 70’i 1 saat içinde, % 80’i 24 saat içinde unutulmaktadır. 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Unutmayı azaltan en önemli etkinlik tekrardır!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Özellikle uykudan önce ya da sabah kalktığınızda yapılan tekrarlar unutmayı engeller. 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Sürekli ve belirli aralıklarla tekrar yapın.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Haftanın belirli saatlerini, ayın belirli günlerini tekrar yapmak amacıyla belirleyin.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Tuttuğunuz notlarla tekrar yaparsanız zaman kazanırsınız.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Bir başkasına anlatarak tekrar yapmanın da büyük yararı vardır.</a:t>
            </a:r>
          </a:p>
          <a:p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Tekrar yaparken aynı türden dersleri bir arada çalışmayın. Bu durum sıkıcı olacağı için dikkatinizi dağıtır.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9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4"/>
          <p:cNvSpPr txBox="1">
            <a:spLocks/>
          </p:cNvSpPr>
          <p:nvPr/>
        </p:nvSpPr>
        <p:spPr>
          <a:xfrm>
            <a:off x="107504" y="0"/>
            <a:ext cx="8640000" cy="764704"/>
          </a:xfrm>
          <a:prstGeom prst="rect">
            <a:avLst/>
          </a:prstGeom>
          <a:solidFill>
            <a:srgbClr val="003399"/>
          </a:solidFill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NOT TUTMA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/>
          <a:stretch/>
        </p:blipFill>
        <p:spPr bwMode="auto">
          <a:xfrm>
            <a:off x="179512" y="764704"/>
            <a:ext cx="4120587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>
            <a:off x="3995936" y="1052736"/>
            <a:ext cx="4680520" cy="54327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Bilgiyi saklamanın ve ilerde anımsamanın en etkili yolu not almak, daha sonra bu bilgileri tekrarlamaktır.</a:t>
            </a:r>
          </a:p>
          <a:p>
            <a:endParaRPr lang="tr-TR" sz="90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alarak derse katılan öğrencinin dikkati dağılmaz.</a:t>
            </a:r>
          </a:p>
          <a:p>
            <a:r>
              <a:rPr lang="tr-TR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tr-TR" sz="130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 en önemli ilke, anlatılanları bire bir yazmak değil, önemli kısımları, ana düşünceleri dinleyenin kendi cümleleriyle yazmasıdır. </a:t>
            </a:r>
          </a:p>
          <a:p>
            <a:endParaRPr lang="tr-TR" sz="100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tr-TR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Alınan notlar eve gidince temize çekilirse hafızaya daha iyi yerleşir.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46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504" y="44624"/>
            <a:ext cx="8640000" cy="720000"/>
          </a:xfrm>
          <a:prstGeom prst="rect">
            <a:avLst/>
          </a:prstGeom>
          <a:solidFill>
            <a:srgbClr val="003399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r>
              <a:rPr lang="tr-T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İYİ NOT TUTMANIN ÖN ŞARTI</a:t>
            </a:r>
            <a:endParaRPr lang="tr-T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939" y="980728"/>
            <a:ext cx="5189133" cy="561590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Not tutmadan önce öğretmenin anlattıkları iyice dinlenmeli öğretmen söyledikten sonra not tutulmalı.</a:t>
            </a:r>
          </a:p>
          <a:p>
            <a:pPr>
              <a:lnSpc>
                <a:spcPct val="150000"/>
              </a:lnSpc>
              <a:defRPr/>
            </a:pPr>
            <a:r>
              <a:rPr lang="tr-T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Öğretmenin üzerinde durduğu ve önemli olduğunu söylediği yerlerin sınav sorusu olabileceği dikkatli öğrenciler tarafından kolayca anlaşılabilir. </a:t>
            </a:r>
          </a:p>
          <a:p>
            <a:pPr>
              <a:lnSpc>
                <a:spcPct val="150000"/>
              </a:lnSpc>
              <a:defRPr/>
            </a:pPr>
            <a:r>
              <a:rPr lang="tr-TR" sz="2000" dirty="0"/>
              <a:t>Notlarınızı not kağıdına küçük küçük ve sıkıştırarak almayın</a:t>
            </a:r>
            <a:r>
              <a:rPr lang="tr-TR" sz="2000" dirty="0" smtClean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tr-TR" sz="2000" dirty="0"/>
              <a:t>Mümkünse notlarınızı deftere yazın. Kağıtların kaybolma veya karışma olasılığı vardır</a:t>
            </a:r>
            <a:r>
              <a:rPr lang="tr-TR" sz="2000" dirty="0" smtClean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tr-TR" sz="2000" dirty="0" smtClean="0"/>
              <a:t>Devamsızlık yapmayın.</a:t>
            </a:r>
            <a:endParaRPr lang="tr-TR" sz="2000" dirty="0"/>
          </a:p>
          <a:p>
            <a:pPr>
              <a:lnSpc>
                <a:spcPct val="150000"/>
              </a:lnSpc>
              <a:defRPr/>
            </a:pPr>
            <a:endParaRPr lang="tr-TR" sz="1400" dirty="0"/>
          </a:p>
          <a:p>
            <a:pPr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624"/>
            <a:ext cx="3635896" cy="2564984"/>
          </a:xfrm>
          <a:prstGeom prst="rect">
            <a:avLst/>
          </a:prstGeom>
        </p:spPr>
      </p:pic>
      <p:pic>
        <p:nvPicPr>
          <p:cNvPr id="5" name="Picture 2" descr="D:\REHBERLİK VE PSİKOLOJİ ARŞİVİ\REHBERLİK PANOSU\VERİMLİ DERS ÇALIŞMA VE ZAMAN YÖNETİMİ\1052225_10204804028755083_4583139832513156556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5896" cy="233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11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4"/>
          <p:cNvSpPr txBox="1">
            <a:spLocks/>
          </p:cNvSpPr>
          <p:nvPr/>
        </p:nvSpPr>
        <p:spPr>
          <a:xfrm>
            <a:off x="108464" y="44624"/>
            <a:ext cx="8640000" cy="720000"/>
          </a:xfrm>
          <a:prstGeom prst="rect">
            <a:avLst/>
          </a:prstGeom>
          <a:solidFill>
            <a:srgbClr val="000066"/>
          </a:solidFill>
        </p:spPr>
        <p:txBody>
          <a:bodyPr anchor="ctr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ÖZET ÇIKARMA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323528" y="1196752"/>
            <a:ext cx="8064896" cy="51998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bir konuyu iyice öğrendikten sonra özetini çıkarmaya çalışın ve bunu öğrendiğiniz tüm konulara uygulamaya çalışın.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Yeni öğrendiğiniz konularda özet çıkarmanız daha iyi kavramanızı sağlayacaktır.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Sınavda çıkabilecek sorular ve cevapları şekilde de derslerin önemli konularını özet çıkarabilirsiniz.</a:t>
            </a:r>
          </a:p>
          <a:p>
            <a:pPr>
              <a:lnSpc>
                <a:spcPct val="150000"/>
              </a:lnSpc>
              <a:buFont typeface="Georgia" pitchFamily="18" charset="0"/>
              <a:buNone/>
            </a:pP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22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2"/>
          <p:cNvSpPr txBox="1">
            <a:spLocks/>
          </p:cNvSpPr>
          <p:nvPr/>
        </p:nvSpPr>
        <p:spPr>
          <a:xfrm>
            <a:off x="107504" y="116632"/>
            <a:ext cx="8640000" cy="7920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lt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VERİMLİ OKUMA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Picture 2" descr="D:\REHBERLİK VE PSİKOLOJİ ARŞİVİ\REHBERLİK PANOSU\VERİMLİ DERS ÇALIŞMA VE ZAMAN YÖNETİMİ\10462978_10204804025394999_730759336089860373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908720"/>
            <a:ext cx="442551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İçerik Yer Tutucusu 10" descr="Ekran Kırpma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2782"/>
            <a:ext cx="4184143" cy="48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8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-Pc\Desktop\ZEY\Hacettepe\4. Yıl 2013-2014\Bahar Dönemi\Topluma Hizmet Uygulamaları\Sevgi Evleri\Görseller\Televizyonun zararları\980d479a1e6c264a83c88e033aa03f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1607"/>
            <a:ext cx="4032448" cy="569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Aynı Yanın Köşesi Yuvarlatılmış Dikdörtgen"/>
          <p:cNvSpPr/>
          <p:nvPr/>
        </p:nvSpPr>
        <p:spPr>
          <a:xfrm>
            <a:off x="467544" y="332656"/>
            <a:ext cx="8280920" cy="1453270"/>
          </a:xfrm>
          <a:prstGeom prst="round2SameRect">
            <a:avLst/>
          </a:prstGeom>
          <a:solidFill>
            <a:schemeClr val="bg1"/>
          </a:solidFill>
          <a:ln w="60325">
            <a:solidFill>
              <a:srgbClr val="DB1B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BAŞARILI OLMAK İSTEYEN ÖĞRENCİ NE YAPAR?</a:t>
            </a:r>
          </a:p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TABİKİ KİTAP OKUMAYI DA İHMAL ETMEZ.</a:t>
            </a:r>
          </a:p>
        </p:txBody>
      </p:sp>
      <p:pic>
        <p:nvPicPr>
          <p:cNvPr id="6146" name="Picture 2" descr="C:\Users\Mine\Desktop\GÖRSELLER\indir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664296" cy="3744416"/>
          </a:xfrm>
          <a:prstGeom prst="rect">
            <a:avLst/>
          </a:prstGeom>
          <a:noFill/>
          <a:ln w="85725" cmpd="sng">
            <a:solidFill>
              <a:srgbClr val="FFC000"/>
            </a:solidFill>
          </a:ln>
        </p:spPr>
      </p:pic>
      <p:pic>
        <p:nvPicPr>
          <p:cNvPr id="6147" name="Picture 3" descr="C:\Users\Mine\Desktop\GÖRSELLER\images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2114550" cy="3744416"/>
          </a:xfrm>
          <a:prstGeom prst="rect">
            <a:avLst/>
          </a:prstGeom>
          <a:noFill/>
          <a:ln w="73025" cmpd="sng">
            <a:solidFill>
              <a:srgbClr val="FFC000"/>
            </a:solidFill>
          </a:ln>
        </p:spPr>
      </p:pic>
      <p:pic>
        <p:nvPicPr>
          <p:cNvPr id="6148" name="Picture 4" descr="C:\Users\Mine\Desktop\GÖRSELLER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32856"/>
            <a:ext cx="2736304" cy="3744416"/>
          </a:xfrm>
          <a:prstGeom prst="rect">
            <a:avLst/>
          </a:prstGeom>
          <a:noFill/>
          <a:ln w="69850" cmpd="sng">
            <a:solidFill>
              <a:srgbClr val="FFC000"/>
            </a:solidFill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277813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Dikdörtgen 7"/>
          <p:cNvSpPr/>
          <p:nvPr/>
        </p:nvSpPr>
        <p:spPr>
          <a:xfrm>
            <a:off x="4355976" y="5500702"/>
            <a:ext cx="4572000" cy="830997"/>
          </a:xfrm>
          <a:prstGeom prst="rect">
            <a:avLst/>
          </a:prstGeom>
          <a:solidFill>
            <a:srgbClr val="DB1B4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Nyala" pitchFamily="2" charset="0"/>
              </a:rPr>
              <a:t>Çalışmalarınız mümkünse çalışma masasında olsun</a:t>
            </a:r>
          </a:p>
        </p:txBody>
      </p:sp>
      <p:sp>
        <p:nvSpPr>
          <p:cNvPr id="11" name="10 Aynı Yanın Köşesi Yuvarlatılmış Dikdörtgen"/>
          <p:cNvSpPr/>
          <p:nvPr/>
        </p:nvSpPr>
        <p:spPr>
          <a:xfrm>
            <a:off x="428596" y="285728"/>
            <a:ext cx="8280920" cy="936104"/>
          </a:xfrm>
          <a:prstGeom prst="round2SameRect">
            <a:avLst/>
          </a:prstGeom>
          <a:solidFill>
            <a:schemeClr val="bg1"/>
          </a:solidFill>
          <a:ln w="60325">
            <a:solidFill>
              <a:srgbClr val="DB1B4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  <a:latin typeface="Nyala" pitchFamily="2" charset="0"/>
              </a:rPr>
              <a:t>Kimler nasıl çalışıyor bakalım?</a:t>
            </a:r>
          </a:p>
        </p:txBody>
      </p:sp>
      <p:pic>
        <p:nvPicPr>
          <p:cNvPr id="12" name="Picture 2" descr="C:\Documents and Settings\kübra\Belgelerim\Resimlerim\resimlerslayt\Resim1OKU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2204864"/>
            <a:ext cx="3024188" cy="3052762"/>
          </a:xfrm>
          <a:prstGeom prst="rect">
            <a:avLst/>
          </a:prstGeom>
          <a:noFill/>
        </p:spPr>
      </p:pic>
      <p:pic>
        <p:nvPicPr>
          <p:cNvPr id="1026" name="Picture 2" descr="F:\GÖRSELLER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2625849" cy="2687563"/>
          </a:xfrm>
          <a:prstGeom prst="rect">
            <a:avLst/>
          </a:prstGeom>
          <a:noFill/>
        </p:spPr>
      </p:pic>
      <p:pic>
        <p:nvPicPr>
          <p:cNvPr id="1027" name="Picture 3" descr="F:\GÖRSELLER\sinav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2381250" cy="261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71600" y="836712"/>
            <a:ext cx="7034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Kendinizi başkalarıyla kıyaslamayın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81809" y="2204864"/>
            <a:ext cx="74692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Yapabildiklerinizi ya da yapamadıklarınızı arkadaşlarınızla kıyaslamayın. 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tr-TR" altLang="tr-TR" sz="2800" dirty="0">
              <a:latin typeface="Comic Sans MS" panose="030F0702030302020204" pitchFamily="66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Kendinizi yine kendinizle kıyaslayarak bir sonraki sefere daha iyisini yapmaya çalışın.</a:t>
            </a:r>
            <a:endParaRPr lang="tr-TR" altLang="tr-T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71800" y="980728"/>
            <a:ext cx="3337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Dengeli beslenin</a:t>
            </a:r>
          </a:p>
        </p:txBody>
      </p:sp>
      <p:pic>
        <p:nvPicPr>
          <p:cNvPr id="3" name="Picture 3" descr="C:\Users\Home-Pc\Desktop\Ahmet Haşhaş İlkokulu\Araştırma - Hazırlık\Okul Başarısında Ailenin Rolü\Görseller\22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08" y="2060847"/>
            <a:ext cx="3201452" cy="2401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Dikdörtgen 3"/>
          <p:cNvSpPr/>
          <p:nvPr/>
        </p:nvSpPr>
        <p:spPr>
          <a:xfrm>
            <a:off x="588672" y="2215168"/>
            <a:ext cx="4366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Beslenmenize dikkat edin. Günün en önemli öğünü kahvaltıdır. Kahvaltı yapmadan okula gelmeyin.</a:t>
            </a:r>
          </a:p>
        </p:txBody>
      </p:sp>
    </p:spTree>
    <p:extLst>
      <p:ext uri="{BB962C8B-B14F-4D97-AF65-F5344CB8AC3E}">
        <p14:creationId xmlns:p14="http://schemas.microsoft.com/office/powerpoint/2010/main" val="17555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620688"/>
            <a:ext cx="6696744" cy="479648"/>
          </a:xfr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NİÇİN OKULA GİDİYORUZ ACABA; AMACIMIZ NE?</a:t>
            </a:r>
            <a:endParaRPr lang="tr-T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9" y="1340768"/>
            <a:ext cx="5472608" cy="511242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İstediğim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mesleğe sahip olmak için</a:t>
            </a:r>
          </a:p>
          <a:p>
            <a:pPr eaLnBrk="1" hangingPunct="1">
              <a:spcBef>
                <a:spcPts val="0"/>
              </a:spcBef>
              <a:defRPr/>
            </a:pPr>
            <a:endParaRPr lang="tr-TR" sz="28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İyi bir meslek sahibi olmak için</a:t>
            </a:r>
          </a:p>
          <a:p>
            <a:pPr eaLnBrk="1" hangingPunct="1">
              <a:spcBef>
                <a:spcPts val="0"/>
              </a:spcBef>
              <a:defRPr/>
            </a:pPr>
            <a:endParaRPr lang="tr-TR" sz="28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Kültürlü bir insan olmak için</a:t>
            </a:r>
          </a:p>
          <a:p>
            <a:pPr eaLnBrk="1" hangingPunct="1">
              <a:spcBef>
                <a:spcPts val="0"/>
              </a:spcBef>
              <a:defRPr/>
            </a:pPr>
            <a:endParaRPr lang="tr-TR" sz="28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Kendi yeteneklerimi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keşfetmek için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tr-TR" sz="24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7654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355" b="2866"/>
          <a:stretch/>
        </p:blipFill>
        <p:spPr>
          <a:xfrm>
            <a:off x="5751318" y="1775340"/>
            <a:ext cx="3392682" cy="4605988"/>
          </a:xfrm>
          <a:noFill/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E3E73-0E97-4343-9EB9-562904C46F42}" type="slidenum">
              <a:rPr lang="tr-T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tr-T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Yuvarlatılmış Dikdörtgen"/>
          <p:cNvSpPr/>
          <p:nvPr/>
        </p:nvSpPr>
        <p:spPr>
          <a:xfrm>
            <a:off x="1115616" y="260648"/>
            <a:ext cx="6768752" cy="108012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B1B49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  <a:latin typeface="Nyala" pitchFamily="2" charset="0"/>
              </a:rPr>
              <a:t>Akşam yatmadan çanta hazırlığımızı yapıyor muyuz ?</a:t>
            </a:r>
          </a:p>
        </p:txBody>
      </p:sp>
      <p:pic>
        <p:nvPicPr>
          <p:cNvPr id="53252" name="Picture 4" descr="https://encrypted-tbn3.gstatic.com/images?q=tbn:ANd9GcSfwtXXEJFEk7mzsBmJ09d5-ZHqZIGGgEF_WgSFj0ANjywdbBHW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06000"/>
            <a:ext cx="3240360" cy="3611232"/>
          </a:xfrm>
          <a:prstGeom prst="rect">
            <a:avLst/>
          </a:prstGeom>
          <a:noFill/>
          <a:ln w="76200" cmpd="sng">
            <a:solidFill>
              <a:srgbClr val="660066"/>
            </a:solidFill>
          </a:ln>
        </p:spPr>
      </p:pic>
      <p:pic>
        <p:nvPicPr>
          <p:cNvPr id="16386" name="Picture 2" descr="http://static7.depositphotos.com/1007989/773/i/950/depositphotos_7733293-Preparing-B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3357586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41056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51720" y="980728"/>
            <a:ext cx="4931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Yeterli miktarda uyuyun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139952" y="1844824"/>
            <a:ext cx="43662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Bir uyku düzeniniz olsun. Yeterli miktarda uyumadığınızda ertesi gün okulda dikkatinizi toplayamazsınız ve dersleri anlamakta zorlanırsınız.</a:t>
            </a:r>
          </a:p>
        </p:txBody>
      </p:sp>
      <p:pic>
        <p:nvPicPr>
          <p:cNvPr id="4" name="Picture 2" descr="C:\Users\Home-Pc\Desktop\Ahmet Haşhaş İlkokulu\Araştırma - Hazırlık\Okul Başarısında Ailenin Rolü\Görseller\sleep-graph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15" y="1988840"/>
            <a:ext cx="35123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Nesrin\Desktop\dehb\ogrb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786058"/>
            <a:ext cx="3105150" cy="3733800"/>
          </a:xfrm>
          <a:prstGeom prst="plaque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2"/>
          <p:cNvSpPr/>
          <p:nvPr/>
        </p:nvSpPr>
        <p:spPr>
          <a:xfrm>
            <a:off x="3923928" y="2348880"/>
            <a:ext cx="4176464" cy="3083921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3600" u="sng" dirty="0">
                <a:latin typeface="Nyala" pitchFamily="2" charset="0"/>
              </a:rPr>
              <a:t>Plan demek:</a:t>
            </a:r>
          </a:p>
          <a:p>
            <a:pPr>
              <a:lnSpc>
                <a:spcPct val="90000"/>
              </a:lnSpc>
            </a:pPr>
            <a:r>
              <a:rPr lang="tr-TR" sz="3600" dirty="0">
                <a:latin typeface="Nyala" pitchFamily="2" charset="0"/>
              </a:rPr>
              <a:t>"nasıl", </a:t>
            </a:r>
          </a:p>
          <a:p>
            <a:pPr>
              <a:lnSpc>
                <a:spcPct val="90000"/>
              </a:lnSpc>
            </a:pPr>
            <a:r>
              <a:rPr lang="tr-TR" sz="3600" dirty="0">
                <a:latin typeface="Nyala" pitchFamily="2" charset="0"/>
              </a:rPr>
              <a:t>"ne zaman" ve </a:t>
            </a:r>
          </a:p>
          <a:p>
            <a:pPr>
              <a:lnSpc>
                <a:spcPct val="90000"/>
              </a:lnSpc>
            </a:pPr>
            <a:r>
              <a:rPr lang="tr-TR" sz="3600" dirty="0">
                <a:latin typeface="Nyala" pitchFamily="2" charset="0"/>
              </a:rPr>
              <a:t>"nerede" çalışacağınıza karar vermek demektir.</a:t>
            </a:r>
            <a:r>
              <a:rPr lang="tr-TR" sz="3200" dirty="0"/>
              <a:t>  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3786182" y="548680"/>
            <a:ext cx="3882162" cy="7920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B1B49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  <a:latin typeface="Nyala" pitchFamily="2" charset="0"/>
              </a:rPr>
              <a:t> PLAN YAPMALISIN</a:t>
            </a:r>
          </a:p>
        </p:txBody>
      </p:sp>
      <p:pic>
        <p:nvPicPr>
          <p:cNvPr id="6" name="Picture 3" descr="C:\Users\Mine\Desktop\GÖRSELLER\sinavrehberim_1327865671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2"/>
            <a:ext cx="2664296" cy="25081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07504" y="44624"/>
            <a:ext cx="86400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ZAMANIN İYİ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KULLANILMASI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 </a:t>
            </a:r>
            <a:r>
              <a:rPr lang="tr-TR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VE </a:t>
            </a:r>
            <a:r>
              <a:rPr lang="tr-TR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PLANLANMASI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NASIL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BİR ZAMANLAMA </a:t>
            </a:r>
            <a:r>
              <a:rPr lang="tr-T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,DERS </a:t>
            </a:r>
            <a:r>
              <a:rPr lang="tr-T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</a:rPr>
              <a:t>ÇALIŞIRKEN EN YÜKSEK VERİMİ SAĞLAR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0742"/>
            <a:ext cx="3635896" cy="4556610"/>
          </a:xfrm>
          <a:prstGeom prst="ellipse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91880" y="1642730"/>
            <a:ext cx="5029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</a:pPr>
            <a:r>
              <a:rPr lang="tr-TR" sz="3600" b="1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40’+</a:t>
            </a: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5’+</a:t>
            </a:r>
            <a:r>
              <a:rPr lang="tr-TR" sz="3600" b="1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15’=</a:t>
            </a:r>
            <a:r>
              <a:rPr lang="tr-TR" sz="3600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60’</a:t>
            </a:r>
            <a:endParaRPr lang="tr-TR" sz="3600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45 dakika ders çalıştıktan sonra</a:t>
            </a:r>
            <a:r>
              <a:rPr lang="tr-TR" b="1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5 dakika çalıştığınız konuları gözden geçirmelisiniz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Her çalışma süresinden sonra da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15  </a:t>
            </a:r>
            <a:r>
              <a:rPr lang="tr-TR" dirty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dakikalık bir dinlenme arası 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vermelisiniz.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En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verimli çalışma aralıklı çalışmadır. </a:t>
            </a:r>
            <a:endParaRPr lang="tr-TR" dirty="0" smtClean="0">
              <a:solidFill>
                <a:srgbClr val="04617B">
                  <a:lumMod val="75000"/>
                </a:srgbClr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Birbirine </a:t>
            </a:r>
            <a:r>
              <a:rPr lang="tr-TR" dirty="0">
                <a:solidFill>
                  <a:srgbClr val="04617B">
                    <a:lumMod val="75000"/>
                  </a:srgbClr>
                </a:solidFill>
                <a:latin typeface="Trebuchet MS" panose="020B0603020202020204" pitchFamily="34" charset="0"/>
              </a:rPr>
              <a:t>benzeyen dersler üst üste çalışılmamalıdır.</a:t>
            </a:r>
            <a:r>
              <a:rPr lang="tr-TR" dirty="0" smtClean="0">
                <a:solidFill>
                  <a:srgbClr val="0F6FC6">
                    <a:lumMod val="50000"/>
                  </a:srgbClr>
                </a:solidFill>
                <a:latin typeface="Trebuchet MS" panose="020B0603020202020204" pitchFamily="34" charset="0"/>
              </a:rPr>
              <a:t> </a:t>
            </a:r>
            <a:endParaRPr lang="tr-TR" dirty="0">
              <a:solidFill>
                <a:srgbClr val="0F6FC6">
                  <a:lumMod val="50000"/>
                </a:srgb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7504" y="162683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3" name="Text Box 72"/>
          <p:cNvSpPr txBox="1">
            <a:spLocks noChangeArrowheads="1"/>
          </p:cNvSpPr>
          <p:nvPr/>
        </p:nvSpPr>
        <p:spPr bwMode="auto">
          <a:xfrm>
            <a:off x="3132440" y="908720"/>
            <a:ext cx="5400000" cy="7150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İÇİ</a:t>
            </a:r>
          </a:p>
        </p:txBody>
      </p:sp>
      <p:graphicFrame>
        <p:nvGraphicFramePr>
          <p:cNvPr id="4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10285"/>
              </p:ext>
            </p:extLst>
          </p:nvPr>
        </p:nvGraphicFramePr>
        <p:xfrm>
          <a:off x="2922712" y="2635469"/>
          <a:ext cx="5545137" cy="3025779"/>
        </p:xfrm>
        <a:graphic>
          <a:graphicData uri="http://schemas.openxmlformats.org/drawingml/2006/table">
            <a:tbl>
              <a:tblPr/>
              <a:tblGrid>
                <a:gridCol w="5545137"/>
              </a:tblGrid>
              <a:tr h="596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Okul Tekrarı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Ödevler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1 saat Yarınki Derslere Hazırlık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40 </a:t>
                      </a: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 Çözümü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9138"/>
            <a:ext cx="2743200" cy="3534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171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7504" y="162684"/>
            <a:ext cx="8640000" cy="58477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BAŞARIYA ULAŞMADA  EVDE DERS ÇALIŞIRKEN</a:t>
            </a:r>
          </a:p>
        </p:txBody>
      </p:sp>
      <p:sp>
        <p:nvSpPr>
          <p:cNvPr id="3" name="Text Box 67"/>
          <p:cNvSpPr txBox="1">
            <a:spLocks noChangeArrowheads="1"/>
          </p:cNvSpPr>
          <p:nvPr/>
        </p:nvSpPr>
        <p:spPr bwMode="auto">
          <a:xfrm>
            <a:off x="3203848" y="945251"/>
            <a:ext cx="5400000" cy="720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defRPr sz="3600" b="1">
                <a:solidFill>
                  <a:srgbClr val="990000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HAFTA SONU</a:t>
            </a:r>
          </a:p>
        </p:txBody>
      </p:sp>
      <p:graphicFrame>
        <p:nvGraphicFramePr>
          <p:cNvPr id="4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480996"/>
              </p:ext>
            </p:extLst>
          </p:nvPr>
        </p:nvGraphicFramePr>
        <p:xfrm>
          <a:off x="2915816" y="2708920"/>
          <a:ext cx="5759896" cy="2952751"/>
        </p:xfrm>
        <a:graphic>
          <a:graphicData uri="http://schemas.openxmlformats.org/drawingml/2006/table">
            <a:tbl>
              <a:tblPr/>
              <a:tblGrid>
                <a:gridCol w="1794761"/>
                <a:gridCol w="3965135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İçin 40 konu +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Her Ders için 40 Konu +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30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Dk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 Test</a:t>
                      </a:r>
                    </a:p>
                  </a:txBody>
                  <a:tcPr marL="91435" marR="914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O Hafta çalışılan konuların kısa tekrarı</a:t>
                      </a:r>
                    </a:p>
                  </a:txBody>
                  <a:tcPr marL="91435" marR="914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957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90800" y="0"/>
            <a:ext cx="6551613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800" b="1" dirty="0"/>
              <a:t>PROGRAM YAPILIRKEN ŞU İLKELERİ GÖZÖNÜNDE BULUNDURUNUZ</a:t>
            </a:r>
            <a:endParaRPr lang="tr-TR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r-TR" dirty="0"/>
              <a:t>Bir günde kaç saat çalışabileceğinizi belirleyin,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r-TR" dirty="0"/>
              <a:t>Günün hangi saatlerinde çalışabileceğinizi belirleyin,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r-TR" dirty="0"/>
              <a:t>Çalışmak için belirlediğiniz saatler , yorgun olmayacağınız ve çalışma dışında her şeye “hayır” diyebileceğiniz saatler olsun.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r-TR" dirty="0"/>
              <a:t>Programı tamamladığınızda , programda değişiklik yapma ihtiyacı duyup duymadığınızı kontrol edin,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r-TR" dirty="0"/>
              <a:t>Çalışmak için belirlediğiniz saatte çalışma odanızda ve masanızda </a:t>
            </a:r>
            <a:r>
              <a:rPr lang="tr-TR" dirty="0" err="1"/>
              <a:t>olun.Çalışma</a:t>
            </a:r>
            <a:r>
              <a:rPr lang="tr-TR" dirty="0"/>
              <a:t> isteğiniz yoksa bile lütfen masadan  kalkmayın ve başka bir şeyle ilgilenmeyin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2590800" cy="403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82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16632"/>
            <a:ext cx="9144000" cy="1152128"/>
          </a:xfrm>
          <a:prstGeom prst="rect">
            <a:avLst/>
          </a:prstGeom>
          <a:effectLst>
            <a:outerShdw dist="107763" dir="8100000" algn="ctr" rotWithShape="0">
              <a:schemeClr val="bg2"/>
            </a:outerShdw>
          </a:effectLst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r-TR" sz="5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00455" pitchFamily="2" charset="0"/>
              </a:rPr>
              <a:t>Program Nasıl Hazırlanır?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620688"/>
            <a:ext cx="7308304" cy="57606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sz="2400" b="1" dirty="0" smtClean="0"/>
              <a:t>1. Aşama</a:t>
            </a:r>
          </a:p>
          <a:p>
            <a:pPr lvl="1">
              <a:lnSpc>
                <a:spcPct val="90000"/>
              </a:lnSpc>
            </a:pPr>
            <a:r>
              <a:rPr lang="tr-TR" sz="2400" b="1" dirty="0" smtClean="0">
                <a:solidFill>
                  <a:schemeClr val="tx2"/>
                </a:solidFill>
              </a:rPr>
              <a:t>Eksiklerinizi tespit etmeli,</a:t>
            </a:r>
          </a:p>
          <a:p>
            <a:pPr lvl="1">
              <a:lnSpc>
                <a:spcPct val="90000"/>
              </a:lnSpc>
            </a:pPr>
            <a:r>
              <a:rPr lang="tr-TR" sz="2400" b="1" dirty="0" smtClean="0">
                <a:solidFill>
                  <a:schemeClr val="tx2"/>
                </a:solidFill>
              </a:rPr>
              <a:t>Her ders ile ilgili hangi konuları öğreneceğinizi belirlemeli,</a:t>
            </a:r>
          </a:p>
          <a:p>
            <a:pPr lvl="1">
              <a:lnSpc>
                <a:spcPct val="90000"/>
              </a:lnSpc>
            </a:pPr>
            <a:r>
              <a:rPr lang="tr-TR" sz="2400" b="1" dirty="0" smtClean="0">
                <a:solidFill>
                  <a:schemeClr val="tx2"/>
                </a:solidFill>
              </a:rPr>
              <a:t>Bunları sıralamalısınız.</a:t>
            </a:r>
          </a:p>
          <a:p>
            <a:pPr>
              <a:lnSpc>
                <a:spcPct val="90000"/>
              </a:lnSpc>
            </a:pPr>
            <a:r>
              <a:rPr lang="tr-TR" sz="2400" b="1" dirty="0" smtClean="0">
                <a:solidFill>
                  <a:schemeClr val="tx2"/>
                </a:solidFill>
              </a:rPr>
              <a:t>2. Aşama</a:t>
            </a:r>
          </a:p>
          <a:p>
            <a:pPr lvl="1">
              <a:lnSpc>
                <a:spcPct val="90000"/>
              </a:lnSpc>
            </a:pPr>
            <a:r>
              <a:rPr lang="tr-TR" sz="2400" b="1" dirty="0" smtClean="0">
                <a:solidFill>
                  <a:schemeClr val="tx2"/>
                </a:solidFill>
              </a:rPr>
              <a:t>Belirlediğiniz konuları haftanın günlerine bölmeli ve her günü bir veya birkaç konu çalışacak şekilde ayarlamalısınız.</a:t>
            </a:r>
          </a:p>
          <a:p>
            <a:pPr>
              <a:lnSpc>
                <a:spcPct val="90000"/>
              </a:lnSpc>
            </a:pPr>
            <a:r>
              <a:rPr lang="tr-TR" sz="2400" b="1" dirty="0" smtClean="0">
                <a:solidFill>
                  <a:schemeClr val="tx2"/>
                </a:solidFill>
              </a:rPr>
              <a:t>3. Aşama</a:t>
            </a:r>
          </a:p>
          <a:p>
            <a:pPr lvl="1">
              <a:lnSpc>
                <a:spcPct val="90000"/>
              </a:lnSpc>
            </a:pPr>
            <a:r>
              <a:rPr lang="tr-TR" sz="2400" b="1" dirty="0" smtClean="0">
                <a:solidFill>
                  <a:schemeClr val="tx2"/>
                </a:solidFill>
              </a:rPr>
              <a:t>Günlük Ders çalışma zamanınızı,</a:t>
            </a:r>
          </a:p>
          <a:p>
            <a:pPr lvl="1">
              <a:lnSpc>
                <a:spcPct val="90000"/>
              </a:lnSpc>
            </a:pPr>
            <a:r>
              <a:rPr lang="tr-TR" sz="2400" b="1" dirty="0" smtClean="0">
                <a:solidFill>
                  <a:schemeClr val="tx2"/>
                </a:solidFill>
              </a:rPr>
              <a:t>Okuldaki sürenizi,</a:t>
            </a:r>
          </a:p>
          <a:p>
            <a:pPr lvl="1">
              <a:lnSpc>
                <a:spcPct val="90000"/>
              </a:lnSpc>
            </a:pPr>
            <a:r>
              <a:rPr lang="tr-TR" sz="2400" b="1" dirty="0" smtClean="0">
                <a:solidFill>
                  <a:schemeClr val="tx2"/>
                </a:solidFill>
              </a:rPr>
              <a:t>Sosyal aktivitelerinizi,</a:t>
            </a:r>
          </a:p>
          <a:p>
            <a:pPr lvl="1">
              <a:lnSpc>
                <a:spcPct val="90000"/>
              </a:lnSpc>
            </a:pPr>
            <a:r>
              <a:rPr lang="tr-TR" sz="2400" b="1" dirty="0" smtClean="0">
                <a:solidFill>
                  <a:schemeClr val="tx2"/>
                </a:solidFill>
              </a:rPr>
              <a:t>Fizyolojik ihtiyaçlarınızı gidereceğiniz süreleri dikkate almalısınız</a:t>
            </a:r>
            <a:r>
              <a:rPr lang="tr-TR" sz="2400" b="1" dirty="0" smtClean="0">
                <a:solidFill>
                  <a:srgbClr val="99FF99"/>
                </a:solidFill>
              </a:rPr>
              <a:t>.</a:t>
            </a:r>
          </a:p>
        </p:txBody>
      </p:sp>
      <p:pic>
        <p:nvPicPr>
          <p:cNvPr id="4" name="Picture 2" descr="bd0666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600200"/>
            <a:ext cx="19288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16632"/>
            <a:ext cx="9144000" cy="1026368"/>
          </a:xfrm>
          <a:prstGeom prst="rect">
            <a:avLst/>
          </a:prstGeom>
          <a:effectLst>
            <a:outerShdw dist="107763" dir="8100000" algn="ctr" rotWithShape="0">
              <a:schemeClr val="bg2"/>
            </a:outerShdw>
          </a:effectLst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r-TR" sz="4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00455" pitchFamily="2" charset="0"/>
              </a:rPr>
              <a:t>İyi Bir Program Nasıl Olmalıdır?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143000"/>
            <a:ext cx="7391400" cy="571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smtClean="0"/>
              <a:t>İdeal program, uygulanabilen programdır.</a:t>
            </a:r>
          </a:p>
          <a:p>
            <a:r>
              <a:rPr lang="tr-TR" sz="2800" b="1" smtClean="0"/>
              <a:t>Ağır değil, esnek bir yapıda olmalıdır.</a:t>
            </a:r>
          </a:p>
          <a:p>
            <a:r>
              <a:rPr lang="tr-TR" sz="2800" b="1" smtClean="0"/>
              <a:t>Aynı güne ait dersler içeriği birbirine benzemeyenlerden oluşmalıdır.</a:t>
            </a:r>
          </a:p>
          <a:p>
            <a:r>
              <a:rPr lang="tr-TR" sz="2800" b="1" smtClean="0"/>
              <a:t>Bir derse ait süre 4-5 saat gibi uzun bir zaman dilimine sarkmamalıdır.</a:t>
            </a:r>
          </a:p>
          <a:p>
            <a:r>
              <a:rPr lang="tr-TR" sz="2800" b="1" smtClean="0"/>
              <a:t>Mantık içerikli dersler, sabah saatlerine, yorum içerikli dersler ise akşam saatlerine denk getirilmelidir.</a:t>
            </a:r>
          </a:p>
          <a:p>
            <a:r>
              <a:rPr lang="tr-TR" sz="2800" b="1" smtClean="0"/>
              <a:t>Hazırlanan programa zorunluluktan değil sorumluluk taşıyarak uymalısınız</a:t>
            </a:r>
            <a:r>
              <a:rPr lang="tr-TR" sz="2500" b="1" smtClean="0"/>
              <a:t>.</a:t>
            </a:r>
            <a:endParaRPr lang="tr-TR" sz="2500" b="1" dirty="0" smtClean="0"/>
          </a:p>
        </p:txBody>
      </p:sp>
      <p:pic>
        <p:nvPicPr>
          <p:cNvPr id="4" name="Picture 4" descr="j03967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974" y="1556792"/>
            <a:ext cx="1967026" cy="35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8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08520" y="152400"/>
            <a:ext cx="9144000" cy="1143000"/>
          </a:xfrm>
          <a:prstGeom prst="rect">
            <a:avLst/>
          </a:prstGeom>
          <a:effectLst>
            <a:outerShdw dist="107763" dir="8100000" algn="ctr" rotWithShape="0">
              <a:schemeClr val="bg2"/>
            </a:outerShdw>
          </a:effectLst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tr-TR" sz="4800" smtClean="0">
                <a:effectLst>
                  <a:outerShdw blurRad="38100" dist="38100" dir="2700000" algn="tl">
                    <a:srgbClr val="FFFFFF"/>
                  </a:outerShdw>
                </a:effectLst>
                <a:latin typeface="00455" pitchFamily="2" charset="0"/>
              </a:rPr>
              <a:t>İyi Bir Program Nasıl Olmalıdır?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143000"/>
            <a:ext cx="7391400" cy="571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b="1" smtClean="0"/>
              <a:t>Önemli olan programı kiminle hazırladığınız değil, programın uygulanabilir olup olmadığıdır.</a:t>
            </a:r>
          </a:p>
          <a:p>
            <a:pPr>
              <a:lnSpc>
                <a:spcPct val="90000"/>
              </a:lnSpc>
            </a:pPr>
            <a:r>
              <a:rPr lang="tr-TR" b="1" smtClean="0"/>
              <a:t>Programın içeriği öncelikle konu tekrarına çoğunlukla ise ders çalışmaya ayrılmalıdır.</a:t>
            </a:r>
          </a:p>
          <a:p>
            <a:pPr>
              <a:lnSpc>
                <a:spcPct val="90000"/>
              </a:lnSpc>
            </a:pPr>
            <a:r>
              <a:rPr lang="tr-TR" b="1" smtClean="0"/>
              <a:t>Günlük, haftalık ve aylık tekrarlar programa yansıtılmalıdır.</a:t>
            </a:r>
          </a:p>
          <a:p>
            <a:pPr>
              <a:lnSpc>
                <a:spcPct val="90000"/>
              </a:lnSpc>
            </a:pPr>
            <a:r>
              <a:rPr lang="tr-TR" b="1" smtClean="0"/>
              <a:t>Sene başındaki program yapısı ile sene ortası ve sonundaki program yapısı birbirinden farklı olmalıdır.</a:t>
            </a:r>
            <a:endParaRPr lang="tr-TR" sz="2900" b="1" dirty="0" smtClean="0"/>
          </a:p>
        </p:txBody>
      </p:sp>
      <p:pic>
        <p:nvPicPr>
          <p:cNvPr id="5" name="Picture 4" descr="bd0666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752600"/>
            <a:ext cx="19288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70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571472" y="2571744"/>
            <a:ext cx="82221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/>
            <a:endParaRPr lang="tr-TR" sz="6000" dirty="0">
              <a:solidFill>
                <a:srgbClr val="DB1B49"/>
              </a:solidFill>
              <a:latin typeface="Nyala" pitchFamily="2" charset="0"/>
            </a:endParaRPr>
          </a:p>
          <a:p>
            <a:pPr marL="1143000" indent="-1143000"/>
            <a:r>
              <a:rPr lang="tr-TR" sz="4000" dirty="0">
                <a:solidFill>
                  <a:srgbClr val="DB1B49"/>
                </a:solidFill>
                <a:latin typeface="Nyala" pitchFamily="2" charset="0"/>
              </a:rPr>
              <a:t>Garfield’ dan mesaj var</a:t>
            </a:r>
          </a:p>
          <a:p>
            <a:pPr>
              <a:buFont typeface="Wingdings" pitchFamily="2" charset="2"/>
              <a:buChar char="ü"/>
            </a:pPr>
            <a:r>
              <a:rPr lang="tr-TR" sz="4000" b="1" dirty="0">
                <a:latin typeface="Nyala" pitchFamily="2" charset="0"/>
              </a:rPr>
              <a:t> Sen başarılı olmak istiyorsan ödevlerini </a:t>
            </a:r>
          </a:p>
          <a:p>
            <a:r>
              <a:rPr lang="tr-TR" sz="4000" b="1" dirty="0">
                <a:solidFill>
                  <a:srgbClr val="DB1B49"/>
                </a:solidFill>
                <a:latin typeface="Nyala" pitchFamily="2" charset="0"/>
              </a:rPr>
              <a:t>zamanında ve eksiksiz yapmalısın</a:t>
            </a:r>
          </a:p>
          <a:p>
            <a:r>
              <a:rPr lang="tr-TR" sz="4000" b="1" dirty="0">
                <a:solidFill>
                  <a:srgbClr val="DB1B49"/>
                </a:solidFill>
                <a:latin typeface="Nyala" pitchFamily="2" charset="0"/>
              </a:rPr>
              <a:t> Kitap okumalı ve örnek bir öğrenci olmalısın</a:t>
            </a:r>
          </a:p>
          <a:p>
            <a:endParaRPr lang="tr-TR" sz="4000" b="1" dirty="0">
              <a:solidFill>
                <a:srgbClr val="DB1B49"/>
              </a:solidFill>
              <a:latin typeface="Nyala" pitchFamily="2" charset="0"/>
            </a:endParaRPr>
          </a:p>
          <a:p>
            <a:endParaRPr lang="tr-TR" sz="6000" dirty="0">
              <a:solidFill>
                <a:srgbClr val="DB1B49"/>
              </a:solidFill>
              <a:latin typeface="Nyala" pitchFamily="2" charset="0"/>
            </a:endParaRPr>
          </a:p>
        </p:txBody>
      </p:sp>
      <p:pic>
        <p:nvPicPr>
          <p:cNvPr id="2052" name="Picture 4" descr="C:\Users\Mine\Desktop\GÖRSELLER\Danismanlik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614555" cy="2692370"/>
          </a:xfrm>
          <a:prstGeom prst="rect">
            <a:avLst/>
          </a:prstGeom>
          <a:noFill/>
        </p:spPr>
      </p:pic>
      <p:pic>
        <p:nvPicPr>
          <p:cNvPr id="6" name="Picture 3" descr="C:\Users\Mine\Desktop\GÖRSELLER\sinavrehberim_1327865671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52"/>
            <a:ext cx="4714908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566"/>
              </p:ext>
            </p:extLst>
          </p:nvPr>
        </p:nvGraphicFramePr>
        <p:xfrm>
          <a:off x="179512" y="29508"/>
          <a:ext cx="8964491" cy="6828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46"/>
                <a:gridCol w="810175"/>
                <a:gridCol w="434227"/>
                <a:gridCol w="704571"/>
                <a:gridCol w="391486"/>
                <a:gridCol w="939568"/>
                <a:gridCol w="548081"/>
                <a:gridCol w="782973"/>
                <a:gridCol w="469784"/>
                <a:gridCol w="782973"/>
                <a:gridCol w="548081"/>
                <a:gridCol w="861270"/>
                <a:gridCol w="481181"/>
                <a:gridCol w="810175"/>
              </a:tblGrid>
              <a:tr h="468382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Trebuchet MS" panose="020B0603020202020204" pitchFamily="34" charset="0"/>
                        </a:rPr>
                        <a:t>HAFTALIK DERS ÇALIŞMA PROGRAMI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5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SALI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ÇARŞAMBA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effectLst/>
                          <a:latin typeface="Trebuchet MS" panose="020B0603020202020204" pitchFamily="34" charset="0"/>
                        </a:rPr>
                        <a:t>PERŞEMBE</a:t>
                      </a:r>
                      <a:endParaRPr lang="tr-TR" sz="800" b="1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CUMARTESİ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SAAT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effectLst/>
                          <a:latin typeface="Trebuchet MS" panose="020B0603020202020204" pitchFamily="34" charset="0"/>
                        </a:rPr>
                        <a:t>PAZAR</a:t>
                      </a:r>
                      <a:endParaRPr lang="tr-TR" sz="800" b="1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06:30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 OKULA HAZIRLIK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07:00  08:00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KALKIŞ KAHVALTI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08:00  09:00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12:30 15.00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09:00 10:00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15.40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OKUL TEKRARI 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10:00 11:00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 smtClean="0"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TÜRKÇE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 smtClean="0">
                          <a:effectLst/>
                          <a:latin typeface="Trebuchet MS" panose="020B0603020202020204" pitchFamily="34" charset="0"/>
                        </a:rPr>
                        <a:t>FEN</a:t>
                      </a: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tr-TR" sz="800" dirty="0" smtClean="0">
                          <a:effectLst/>
                          <a:latin typeface="Trebuchet MS" panose="020B0603020202020204" pitchFamily="34" charset="0"/>
                        </a:rPr>
                        <a:t>BİLGİSİ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16.40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tr-TR" sz="800" dirty="0" smtClean="0">
                          <a:effectLst/>
                          <a:latin typeface="Trebuchet MS" panose="020B0603020202020204" pitchFamily="34" charset="0"/>
                        </a:rPr>
                        <a:t>İNGİLİZCE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11:00 12:00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13:00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12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tr-TR" sz="800" dirty="0" smtClean="0">
                          <a:effectLst/>
                          <a:latin typeface="Trebuchet MS" panose="020B0603020202020204" pitchFamily="34" charset="0"/>
                        </a:rPr>
                        <a:t>MATEMATİK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tr-TR" sz="800" dirty="0" smtClean="0">
                          <a:effectLst/>
                          <a:latin typeface="Trebuchet MS" panose="020B0603020202020204" pitchFamily="34" charset="0"/>
                        </a:rPr>
                        <a:t>HAYAT BİLGİSİ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17.40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 smtClean="0">
                          <a:effectLst/>
                          <a:latin typeface="Trebuchet MS" panose="020B0603020202020204" pitchFamily="34" charset="0"/>
                        </a:rPr>
                        <a:t>MATEMATİK</a:t>
                      </a: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12:00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13:00  14:00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KURS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618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18:00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19.00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YEMEK, TV DİNLENME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14:00 18:00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DİNLENME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YEMEK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89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YARINKİ DERSE HAZIRLIK-SERBEST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SERBEST ZAMAN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19:00 19:40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71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20:00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  <a:latin typeface="Trebuchet MS" panose="020B0603020202020204" pitchFamily="34" charset="0"/>
                        </a:rPr>
                        <a:t>YAZILI,ÖDEV HAZIRLIK, DERS TEKRARI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448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20.50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21.20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KİTAP OKUMA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  <a:tr h="346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  <a:latin typeface="Trebuchet MS" panose="020B0603020202020204" pitchFamily="34" charset="0"/>
                        </a:rPr>
                        <a:t>21:30</a:t>
                      </a:r>
                      <a:endParaRPr lang="tr-TR" sz="80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  <a:latin typeface="Trebuchet MS" panose="020B0603020202020204" pitchFamily="34" charset="0"/>
                        </a:rPr>
                        <a:t>YATIŞ</a:t>
                      </a:r>
                      <a:endParaRPr lang="tr-TR" sz="800" dirty="0"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2163" marR="3216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850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86511" y="83671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Hafta sonları ve yaz tatillerinde yeteri kadar dinlenin</a:t>
            </a:r>
          </a:p>
        </p:txBody>
      </p:sp>
      <p:pic>
        <p:nvPicPr>
          <p:cNvPr id="3" name="Picture 4" descr="C:\WINDOWS\Desktop\KİTAPÇIK\resimler\çizgi oyun oyn çocu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93" y="1772816"/>
            <a:ext cx="212144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81143"/>
              </p:ext>
            </p:extLst>
          </p:nvPr>
        </p:nvGraphicFramePr>
        <p:xfrm>
          <a:off x="107504" y="3658384"/>
          <a:ext cx="2486025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Clip" r:id="rId4" imgW="5992368" imgH="5754624" progId="">
                  <p:embed/>
                </p:oleObj>
              </mc:Choice>
              <mc:Fallback>
                <p:oleObj name="Clip" r:id="rId4" imgW="5992368" imgH="5754624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658384"/>
                        <a:ext cx="2486025" cy="29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ikdörtgen 4"/>
          <p:cNvSpPr/>
          <p:nvPr/>
        </p:nvSpPr>
        <p:spPr>
          <a:xfrm>
            <a:off x="2555776" y="2405550"/>
            <a:ext cx="3782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tr-TR" altLang="tr-TR" sz="2800" dirty="0" smtClean="0">
                <a:latin typeface="Comic Sans MS" panose="030F0702030302020204" pitchFamily="66" charset="0"/>
              </a:rPr>
              <a:t>Ders çalışmaya vakit ayırdığınız gibi dinlenmeye ve eğlenmeye de yeteri kadar vakit ayırın.</a:t>
            </a:r>
          </a:p>
        </p:txBody>
      </p:sp>
    </p:spTree>
    <p:extLst>
      <p:ext uri="{BB962C8B-B14F-4D97-AF65-F5344CB8AC3E}">
        <p14:creationId xmlns:p14="http://schemas.microsoft.com/office/powerpoint/2010/main" val="21797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yse_sus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8" y="1628800"/>
            <a:ext cx="8136904" cy="36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4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60476" y="747564"/>
            <a:ext cx="662473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tr-TR" sz="4800" b="1" dirty="0" smtClean="0">
                <a:solidFill>
                  <a:schemeClr val="accent3"/>
                </a:solidFill>
                <a:latin typeface="Comic Sans MS" panose="030F0702030302020204" pitchFamily="66" charset="0"/>
                <a:cs typeface="Microsoft Sans Serif" panose="020B0604020202020204" pitchFamily="34" charset="0"/>
              </a:rPr>
              <a:t>Başarabilmek İçin</a:t>
            </a:r>
            <a:endParaRPr lang="tr-TR" altLang="tr-TR" sz="4800" b="1" dirty="0">
              <a:solidFill>
                <a:schemeClr val="accent3"/>
              </a:solidFill>
              <a:latin typeface="Comic Sans MS" panose="030F0702030302020204" pitchFamily="66" charset="0"/>
              <a:cs typeface="Microsoft Sans Serif" panose="020B0604020202020204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79712" y="1951038"/>
            <a:ext cx="40324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tr-TR" sz="36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ÖNCELİKLE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55754" y="2924944"/>
            <a:ext cx="473855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tr-TR" sz="36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BAŞARACAĞINIZA</a:t>
            </a:r>
          </a:p>
        </p:txBody>
      </p:sp>
      <p:pic>
        <p:nvPicPr>
          <p:cNvPr id="10245" name="Picture 5" descr="PE01616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989138"/>
            <a:ext cx="3773487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 descr="Kalp (Çitf)"/>
          <p:cNvSpPr>
            <a:spLocks noChangeArrowheads="1"/>
          </p:cNvSpPr>
          <p:nvPr/>
        </p:nvSpPr>
        <p:spPr bwMode="auto">
          <a:xfrm>
            <a:off x="1123950" y="3429000"/>
            <a:ext cx="2514600" cy="1066800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95623" y="4354658"/>
            <a:ext cx="268585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tr-TR" sz="36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YÜREKTEN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781006" y="5338936"/>
            <a:ext cx="2288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tr-TR" altLang="tr-TR" sz="36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İNANIN</a:t>
            </a:r>
          </a:p>
        </p:txBody>
      </p:sp>
    </p:spTree>
    <p:extLst>
      <p:ext uri="{BB962C8B-B14F-4D97-AF65-F5344CB8AC3E}">
        <p14:creationId xmlns:p14="http://schemas.microsoft.com/office/powerpoint/2010/main" val="11828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25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475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he Microsoft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autoUpdateAnimBg="0"/>
      <p:bldP spid="10244" grpId="0" autoUpdateAnimBg="0"/>
      <p:bldP spid="10246" grpId="0" animBg="1"/>
      <p:bldP spid="10247" grpId="0" autoUpdateAnimBg="0"/>
      <p:bldP spid="1024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-Pc\Desktop\Okul\Araştırma - Hazırlık\Pano\26223412_rehberlik_panosu_afis_kazanmak_icin_caba_ger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37"/>
            <a:ext cx="9144000" cy="68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43608" y="213285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Lütfen ayağa kalkın ve çaba gösterin…</a:t>
            </a:r>
            <a:endParaRPr lang="tr-TR" sz="54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-Pc\Desktop\Tv ve İnternet\Görseller\b_tesekkurl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6305"/>
            <a:ext cx="8352928" cy="3898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087724" y="76470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Verimli Ders Çalışma</a:t>
            </a:r>
            <a:endParaRPr lang="tr-TR" sz="3200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60689" y="1628800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Durmadan ders çalışmak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Yapmaktan hoşlandığınız </a:t>
            </a:r>
            <a:r>
              <a:rPr lang="tr-TR" altLang="tr-TR" sz="2800" dirty="0">
                <a:latin typeface="Comic Sans MS" panose="030F0702030302020204" pitchFamily="66" charset="0"/>
              </a:rPr>
              <a:t>şeylerden tatile kadar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vazgeçmek,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Kendinizi sadece derslere ve sınavlara odaklamak</a:t>
            </a:r>
          </a:p>
          <a:p>
            <a: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tr-TR" altLang="tr-TR" sz="2800" dirty="0" smtClean="0">
                <a:latin typeface="Comic Sans MS" panose="030F0702030302020204" pitchFamily="66" charset="0"/>
              </a:rPr>
              <a:t>Eğlenmekten </a:t>
            </a:r>
            <a:r>
              <a:rPr lang="tr-TR" altLang="tr-TR" sz="2800" dirty="0">
                <a:latin typeface="Comic Sans MS" panose="030F0702030302020204" pitchFamily="66" charset="0"/>
              </a:rPr>
              <a:t>ve oyundan 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uzaklaşmak</a:t>
            </a:r>
            <a:endParaRPr lang="tr-TR" sz="2800" dirty="0">
              <a:latin typeface="Comic Sans MS" panose="030F0702030302020204" pitchFamily="66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131840" y="5013176"/>
            <a:ext cx="2922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Değildir!</a:t>
            </a:r>
            <a:endParaRPr lang="tr-TR" sz="5400" b="1" dirty="0">
              <a:ln w="11430"/>
              <a:solidFill>
                <a:schemeClr val="accent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93304" y="1485329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dirty="0">
                <a:latin typeface="Comic Sans MS" pitchFamily="66" charset="0"/>
              </a:rPr>
              <a:t>Ç</a:t>
            </a:r>
            <a:r>
              <a:rPr lang="tr-TR" altLang="tr-TR" sz="2800" dirty="0" smtClean="0">
                <a:latin typeface="Comic Sans MS" pitchFamily="66" charset="0"/>
              </a:rPr>
              <a:t>alışma </a:t>
            </a:r>
            <a:r>
              <a:rPr lang="tr-TR" altLang="tr-TR" sz="2800" dirty="0">
                <a:latin typeface="Comic Sans MS" pitchFamily="66" charset="0"/>
              </a:rPr>
              <a:t>yollarını iyi bilerek </a:t>
            </a:r>
            <a:r>
              <a:rPr lang="tr-TR" altLang="tr-TR" sz="2800" dirty="0" smtClean="0">
                <a:latin typeface="Comic Sans MS" pitchFamily="66" charset="0"/>
              </a:rPr>
              <a:t>ve bunlardan yararlanarak </a:t>
            </a:r>
            <a:r>
              <a:rPr lang="tr-TR" altLang="tr-TR" sz="2800" dirty="0">
                <a:latin typeface="Comic Sans MS" pitchFamily="66" charset="0"/>
              </a:rPr>
              <a:t>etkili çalışmaktır</a:t>
            </a:r>
            <a:r>
              <a:rPr lang="tr-TR" altLang="tr-TR" sz="2800" dirty="0" smtClean="0">
                <a:latin typeface="Comic Sans MS" pitchFamily="66" charset="0"/>
              </a:rPr>
              <a:t>.</a:t>
            </a:r>
          </a:p>
          <a:p>
            <a:endParaRPr lang="tr-TR" altLang="tr-TR" sz="2800" dirty="0">
              <a:latin typeface="Comic Sans MS" pitchFamily="66" charset="0"/>
            </a:endParaRPr>
          </a:p>
          <a:p>
            <a:r>
              <a:rPr lang="tr-TR" altLang="tr-TR" sz="2800" dirty="0" smtClean="0">
                <a:latin typeface="Comic Sans MS" pitchFamily="66" charset="0"/>
              </a:rPr>
              <a:t>Zamanı, programlı ve verimli olarak kullanmaktır.</a:t>
            </a:r>
            <a:endParaRPr lang="tr-TR" altLang="tr-TR" sz="28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2321496" y="749879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Verimli Ders Çalışma</a:t>
            </a:r>
            <a:endParaRPr lang="tr-TR" sz="3200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Home-Pc\Desktop\Okul\Araştırma - Hazırlık\Verimli Ders Çalışma Yöntemleri\Görseller\etkiliderscali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489" y="3501008"/>
            <a:ext cx="2895885" cy="3006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/>
          <p:cNvSpPr/>
          <p:nvPr/>
        </p:nvSpPr>
        <p:spPr>
          <a:xfrm>
            <a:off x="827584" y="2204864"/>
            <a:ext cx="7488832" cy="2146740"/>
          </a:xfrm>
          <a:prstGeom prst="flowChartTerminator">
            <a:avLst/>
          </a:prstGeom>
          <a:ln w="76200">
            <a:solidFill>
              <a:srgbClr val="A60E3D"/>
            </a:solidFill>
          </a:ln>
          <a:effectLst>
            <a:glow rad="444500">
              <a:schemeClr val="bg1"/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tr-TR" sz="2800" i="1" u="sng" dirty="0">
              <a:solidFill>
                <a:prstClr val="black"/>
              </a:solidFill>
              <a:latin typeface="Nyala" pitchFamily="2" charset="0"/>
            </a:endParaRPr>
          </a:p>
          <a:p>
            <a:pPr algn="ctr">
              <a:lnSpc>
                <a:spcPct val="80000"/>
              </a:lnSpc>
            </a:pPr>
            <a:r>
              <a:rPr lang="tr-TR" sz="4400" dirty="0">
                <a:solidFill>
                  <a:prstClr val="black"/>
                </a:solidFill>
                <a:latin typeface="Comic Sans MS" pitchFamily="66" charset="0"/>
              </a:rPr>
              <a:t>DERS ÇALIŞMAK KİMİN GÖREVİDİR?</a:t>
            </a:r>
          </a:p>
        </p:txBody>
      </p:sp>
      <p:pic>
        <p:nvPicPr>
          <p:cNvPr id="5122" name="Picture 2" descr="C:\Users\Mine\Desktop\GÖRSELLER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4988923"/>
            <a:ext cx="2376264" cy="1869077"/>
          </a:xfrm>
          <a:prstGeom prst="rect">
            <a:avLst/>
          </a:prstGeom>
          <a:noFill/>
        </p:spPr>
      </p:pic>
      <p:pic>
        <p:nvPicPr>
          <p:cNvPr id="5123" name="Picture 3" descr="C:\Users\Mine\Desktop\GÖRSELLER\o_scrisoare_pierduta-caracterizarea_lui_tipates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157192"/>
            <a:ext cx="2476500" cy="1700808"/>
          </a:xfrm>
          <a:prstGeom prst="rect">
            <a:avLst/>
          </a:prstGeom>
          <a:noFill/>
        </p:spPr>
      </p:pic>
      <p:pic>
        <p:nvPicPr>
          <p:cNvPr id="7" name="Picture 4" descr="C:\Users\Mine\Desktop\GÖRSELLER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8914"/>
            <a:ext cx="2143140" cy="1785950"/>
          </a:xfrm>
          <a:prstGeom prst="rect">
            <a:avLst/>
          </a:prstGeom>
          <a:noFill/>
        </p:spPr>
      </p:pic>
      <p:pic>
        <p:nvPicPr>
          <p:cNvPr id="9" name="Picture 3" descr="C:\Users\Mine\Desktop\GÖRSELLER\sinavrehberim_13278656712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451" y="389616"/>
            <a:ext cx="2357454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99592" y="62068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Verimli ders çalışmayı sağlamak için önce şu düşüncelerinizi yenin…</a:t>
            </a:r>
            <a:endParaRPr lang="tr-TR" sz="32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5536" y="1924331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rgbClr val="FF66CC"/>
                </a:solidFill>
                <a:latin typeface="Comic Sans MS" pitchFamily="66" charset="0"/>
              </a:rPr>
              <a:t>“</a:t>
            </a:r>
            <a:r>
              <a:rPr lang="tr-TR" altLang="tr-TR" sz="2400" b="1" dirty="0" smtClean="0">
                <a:solidFill>
                  <a:srgbClr val="FF66CC"/>
                </a:solidFill>
                <a:latin typeface="Comic Sans MS" pitchFamily="66" charset="0"/>
              </a:rPr>
              <a:t>Bugün</a:t>
            </a:r>
            <a:r>
              <a:rPr lang="tr-TR" altLang="tr-TR" sz="2400" b="1" dirty="0">
                <a:solidFill>
                  <a:srgbClr val="FF66CC"/>
                </a:solidFill>
                <a:latin typeface="Comic Sans MS" pitchFamily="66" charset="0"/>
              </a:rPr>
              <a:t>, </a:t>
            </a:r>
            <a:r>
              <a:rPr lang="tr-TR" altLang="tr-TR" sz="2400" b="1" dirty="0" smtClean="0">
                <a:solidFill>
                  <a:srgbClr val="FF66CC"/>
                </a:solidFill>
                <a:latin typeface="Comic Sans MS" pitchFamily="66" charset="0"/>
              </a:rPr>
              <a:t>günümde değilim.”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rgbClr val="FF66CC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rgbClr val="FF66CC"/>
                </a:solidFill>
                <a:latin typeface="Comic Sans MS" pitchFamily="66" charset="0"/>
              </a:rPr>
              <a:t> </a:t>
            </a:r>
            <a:r>
              <a:rPr lang="tr-TR" altLang="tr-TR" sz="2400" b="1" dirty="0">
                <a:solidFill>
                  <a:srgbClr val="66FF33"/>
                </a:solidFill>
                <a:latin typeface="Comic Sans MS" pitchFamily="66" charset="0"/>
              </a:rPr>
              <a:t>“Moral </a:t>
            </a:r>
            <a:r>
              <a:rPr lang="tr-TR" altLang="tr-TR" sz="2400" b="1" dirty="0" smtClean="0">
                <a:solidFill>
                  <a:srgbClr val="66FF33"/>
                </a:solidFill>
                <a:latin typeface="Comic Sans MS" pitchFamily="66" charset="0"/>
              </a:rPr>
              <a:t>bozucu bir gün.”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rgbClr val="00B0F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rgbClr val="FF6600"/>
                </a:solidFill>
                <a:latin typeface="Comic Sans MS" pitchFamily="66" charset="0"/>
              </a:rPr>
              <a:t> “Şu  </a:t>
            </a:r>
            <a:r>
              <a:rPr lang="tr-TR" altLang="tr-TR" sz="2400" b="1" dirty="0" smtClean="0">
                <a:solidFill>
                  <a:srgbClr val="FF6600"/>
                </a:solidFill>
                <a:latin typeface="Comic Sans MS" pitchFamily="66" charset="0"/>
              </a:rPr>
              <a:t>matematiği </a:t>
            </a:r>
            <a:r>
              <a:rPr lang="tr-TR" altLang="tr-TR" sz="2400" b="1" dirty="0">
                <a:solidFill>
                  <a:srgbClr val="FF6600"/>
                </a:solidFill>
                <a:latin typeface="Comic Sans MS" pitchFamily="66" charset="0"/>
              </a:rPr>
              <a:t>nasıl </a:t>
            </a:r>
            <a:r>
              <a:rPr lang="tr-TR" altLang="tr-TR" sz="2400" b="1" dirty="0" smtClean="0">
                <a:solidFill>
                  <a:srgbClr val="FF6600"/>
                </a:solidFill>
                <a:latin typeface="Comic Sans MS" pitchFamily="66" charset="0"/>
              </a:rPr>
              <a:t>halledeceğim?”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altLang="tr-TR" sz="2400" b="1" dirty="0">
              <a:solidFill>
                <a:srgbClr val="FF6600"/>
              </a:solidFill>
              <a:latin typeface="Comic Sans MS" pitchFamily="66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smtClean="0">
                <a:solidFill>
                  <a:srgbClr val="6699FF"/>
                </a:solidFill>
                <a:latin typeface="Comic Sans MS" pitchFamily="66" charset="0"/>
              </a:rPr>
              <a:t> </a:t>
            </a:r>
            <a:r>
              <a:rPr lang="tr-TR" altLang="tr-TR" sz="2400" b="1" dirty="0">
                <a:solidFill>
                  <a:srgbClr val="6699FF"/>
                </a:solidFill>
                <a:latin typeface="Comic Sans MS" pitchFamily="66" charset="0"/>
              </a:rPr>
              <a:t>“Fen </a:t>
            </a:r>
            <a:r>
              <a:rPr lang="tr-TR" altLang="tr-TR" sz="2400" b="1" dirty="0" smtClean="0">
                <a:solidFill>
                  <a:srgbClr val="6699FF"/>
                </a:solidFill>
                <a:latin typeface="Comic Sans MS" pitchFamily="66" charset="0"/>
              </a:rPr>
              <a:t>ile aram </a:t>
            </a:r>
            <a:r>
              <a:rPr lang="tr-TR" altLang="tr-TR" sz="2400" b="1" dirty="0">
                <a:solidFill>
                  <a:srgbClr val="6699FF"/>
                </a:solidFill>
                <a:latin typeface="Comic Sans MS" pitchFamily="66" charset="0"/>
              </a:rPr>
              <a:t>ne </a:t>
            </a:r>
            <a:r>
              <a:rPr lang="tr-TR" altLang="tr-TR" sz="2400" b="1" dirty="0" smtClean="0">
                <a:solidFill>
                  <a:srgbClr val="6699FF"/>
                </a:solidFill>
                <a:latin typeface="Comic Sans MS" pitchFamily="66" charset="0"/>
              </a:rPr>
              <a:t>zaman </a:t>
            </a:r>
            <a:r>
              <a:rPr lang="tr-TR" altLang="tr-TR" sz="2400" b="1" dirty="0">
                <a:solidFill>
                  <a:srgbClr val="6699FF"/>
                </a:solidFill>
                <a:latin typeface="Comic Sans MS" pitchFamily="66" charset="0"/>
              </a:rPr>
              <a:t>düzelecek</a:t>
            </a:r>
            <a:r>
              <a:rPr lang="tr-TR" altLang="tr-TR" sz="2400" b="1" dirty="0" smtClean="0">
                <a:solidFill>
                  <a:srgbClr val="6699FF"/>
                </a:solidFill>
                <a:latin typeface="Comic Sans MS" pitchFamily="66" charset="0"/>
              </a:rPr>
              <a:t>?”</a:t>
            </a: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 smtClean="0">
                <a:latin typeface="Comic Sans MS" pitchFamily="66" charset="0"/>
              </a:rPr>
              <a:t> </a:t>
            </a:r>
            <a:endParaRPr lang="tr-TR" altLang="tr-TR" sz="2400" b="1" dirty="0">
              <a:latin typeface="Comic Sans MS" pitchFamily="66" charset="0"/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altLang="tr-T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tr-TR" altLang="tr-TR" sz="2400" b="1" dirty="0">
                <a:solidFill>
                  <a:srgbClr val="7030A0"/>
                </a:solidFill>
                <a:latin typeface="Comic Sans MS" pitchFamily="66" charset="0"/>
              </a:rPr>
              <a:t>“</a:t>
            </a:r>
            <a:r>
              <a:rPr lang="tr-TR" altLang="tr-TR" sz="2400" b="1" dirty="0" err="1">
                <a:solidFill>
                  <a:srgbClr val="7030A0"/>
                </a:solidFill>
                <a:latin typeface="Comic Sans MS" pitchFamily="66" charset="0"/>
              </a:rPr>
              <a:t>Yaaa</a:t>
            </a:r>
            <a:r>
              <a:rPr lang="tr-TR" altLang="tr-TR" sz="2400" b="1" dirty="0">
                <a:solidFill>
                  <a:srgbClr val="7030A0"/>
                </a:solidFill>
                <a:latin typeface="Comic Sans MS" pitchFamily="66" charset="0"/>
              </a:rPr>
              <a:t> yine mi ders?”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844824"/>
            <a:ext cx="2504477" cy="41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6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1152</TotalTime>
  <Words>1698</Words>
  <Application>Microsoft Office PowerPoint</Application>
  <PresentationFormat>Ekran Gösterisi (4:3)</PresentationFormat>
  <Paragraphs>429</Paragraphs>
  <Slides>56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8" baseType="lpstr">
      <vt:lpstr>Hava Akımı</vt:lpstr>
      <vt:lpstr>Clip</vt:lpstr>
      <vt:lpstr>PowerPoint Sunusu</vt:lpstr>
      <vt:lpstr>PowerPoint Sunusu</vt:lpstr>
      <vt:lpstr>PowerPoint Sunusu</vt:lpstr>
      <vt:lpstr>NİÇİN OKULA GİDİYORUZ ACABA; AMACIMIZ NE?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DERSİ, DERSTE DİNLEMEZSENİZ…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</dc:creator>
  <cp:lastModifiedBy>user</cp:lastModifiedBy>
  <cp:revision>154</cp:revision>
  <dcterms:created xsi:type="dcterms:W3CDTF">2014-11-15T15:23:01Z</dcterms:created>
  <dcterms:modified xsi:type="dcterms:W3CDTF">2019-11-12T07:37:18Z</dcterms:modified>
</cp:coreProperties>
</file>