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0"/>
  </p:notesMasterIdLst>
  <p:sldIdLst>
    <p:sldId id="256" r:id="rId2"/>
    <p:sldId id="257" r:id="rId3"/>
    <p:sldId id="261" r:id="rId4"/>
    <p:sldId id="258" r:id="rId5"/>
    <p:sldId id="259" r:id="rId6"/>
    <p:sldId id="262" r:id="rId7"/>
    <p:sldId id="263" r:id="rId8"/>
    <p:sldId id="264" r:id="rId9"/>
    <p:sldId id="260"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65"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12CB3-E05A-494E-8766-9B2D78A9CFF5}" type="datetimeFigureOut">
              <a:rPr lang="tr-TR" smtClean="0"/>
              <a:t>27.02.2020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6E1FB-1ADF-49D0-A306-2B1E25F18258}" type="slidenum">
              <a:rPr lang="tr-TR" smtClean="0"/>
              <a:t>‹#›</a:t>
            </a:fld>
            <a:endParaRPr lang="tr-TR"/>
          </a:p>
        </p:txBody>
      </p:sp>
    </p:spTree>
    <p:extLst>
      <p:ext uri="{BB962C8B-B14F-4D97-AF65-F5344CB8AC3E}">
        <p14:creationId xmlns:p14="http://schemas.microsoft.com/office/powerpoint/2010/main" val="73090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B95DCB-A60C-4BC5-A38C-8B7D45C75241}" type="slidenum">
              <a:rPr lang="tr-TR" smtClean="0"/>
              <a:pPr eaLnBrk="1" hangingPunct="1"/>
              <a:t>16</a:t>
            </a:fld>
            <a:endParaRPr lang="tr-T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C05053-E75A-453B-9E9E-C711D5DEFE75}" type="slidenum">
              <a:rPr lang="tr-TR" smtClean="0"/>
              <a:pPr eaLnBrk="1" hangingPunct="1"/>
              <a:t>19</a:t>
            </a:fld>
            <a:endParaRPr lang="tr-T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82FF46-44AA-434B-A0F8-B5C79AAE7E89}" type="slidenum">
              <a:rPr lang="tr-TR" smtClean="0"/>
              <a:pPr eaLnBrk="1" hangingPunct="1"/>
              <a:t>20</a:t>
            </a:fld>
            <a:endParaRPr lang="tr-T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1825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6558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33627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4475"/>
            <a:ext cx="8385175"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38200" y="1905000"/>
            <a:ext cx="3927475"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8075" y="1905000"/>
            <a:ext cx="3927475"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838200" y="6245225"/>
            <a:ext cx="1901825" cy="47625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429000" y="6245225"/>
            <a:ext cx="2895600" cy="47625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937375" y="6245225"/>
            <a:ext cx="1901825" cy="476250"/>
          </a:xfrm>
        </p:spPr>
        <p:txBody>
          <a:bodyPr/>
          <a:lstStyle>
            <a:lvl1pPr>
              <a:defRPr/>
            </a:lvl1pPr>
          </a:lstStyle>
          <a:p>
            <a:pPr>
              <a:defRPr/>
            </a:pPr>
            <a:fld id="{1CC8F25A-9154-4F98-8AE7-052C0BD125FA}" type="slidenum">
              <a:rPr lang="tr-TR"/>
              <a:pPr>
                <a:defRPr/>
              </a:pPr>
              <a:t>‹#›</a:t>
            </a:fld>
            <a:endParaRPr lang="tr-TR"/>
          </a:p>
        </p:txBody>
      </p:sp>
    </p:spTree>
    <p:extLst>
      <p:ext uri="{BB962C8B-B14F-4D97-AF65-F5344CB8AC3E}">
        <p14:creationId xmlns:p14="http://schemas.microsoft.com/office/powerpoint/2010/main" val="68235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9197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2682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405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27.02.2020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475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27.02.2020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9955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27.02.2020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3217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619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0730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3567150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76673"/>
            <a:ext cx="7772400" cy="1656183"/>
          </a:xfrm>
        </p:spPr>
        <p:txBody>
          <a:bodyPr/>
          <a:lstStyle/>
          <a:p>
            <a:r>
              <a:rPr lang="tr-TR" dirty="0" smtClean="0"/>
              <a:t>ÖFKE KONTROLÜ EĞİTİMİ</a:t>
            </a:r>
            <a:endParaRPr lang="tr-TR" dirty="0"/>
          </a:p>
        </p:txBody>
      </p:sp>
      <p:sp>
        <p:nvSpPr>
          <p:cNvPr id="3" name="Alt Başlık 2"/>
          <p:cNvSpPr>
            <a:spLocks noGrp="1"/>
          </p:cNvSpPr>
          <p:nvPr>
            <p:ph type="subTitle" idx="1"/>
          </p:nvPr>
        </p:nvSpPr>
        <p:spPr>
          <a:xfrm>
            <a:off x="1371600" y="1772816"/>
            <a:ext cx="6400800" cy="3865984"/>
          </a:xfrm>
        </p:spPr>
        <p:txBody>
          <a:bodyPr>
            <a:normAutofit/>
          </a:bodyPr>
          <a:lstStyle/>
          <a:p>
            <a:endParaRPr lang="tr-TR" sz="5400" dirty="0" smtClean="0"/>
          </a:p>
          <a:p>
            <a:r>
              <a:rPr lang="tr-TR" sz="5400" dirty="0" smtClean="0">
                <a:solidFill>
                  <a:srgbClr val="00B0F0"/>
                </a:solidFill>
              </a:rPr>
              <a:t>YUNUS EMRE İLKOKULU REHBERLİK SERVİSİ</a:t>
            </a:r>
            <a:endParaRPr lang="tr-TR" sz="5400" dirty="0">
              <a:solidFill>
                <a:srgbClr val="00B0F0"/>
              </a:solidFill>
            </a:endParaRPr>
          </a:p>
        </p:txBody>
      </p:sp>
    </p:spTree>
    <p:extLst>
      <p:ext uri="{BB962C8B-B14F-4D97-AF65-F5344CB8AC3E}">
        <p14:creationId xmlns:p14="http://schemas.microsoft.com/office/powerpoint/2010/main" val="29333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eaLnBrk="1" hangingPunct="1"/>
            <a:r>
              <a:rPr lang="tr-TR" smtClean="0"/>
              <a:t>ÖFKE SALDIRGANLIK İLİŞKİSİ    </a:t>
            </a:r>
          </a:p>
        </p:txBody>
      </p:sp>
      <p:sp>
        <p:nvSpPr>
          <p:cNvPr id="9219" name="2 Metin Yer Tutucusu"/>
          <p:cNvSpPr>
            <a:spLocks noGrp="1"/>
          </p:cNvSpPr>
          <p:nvPr>
            <p:ph type="body" sz="half" idx="1"/>
          </p:nvPr>
        </p:nvSpPr>
        <p:spPr/>
        <p:txBody>
          <a:bodyPr>
            <a:normAutofit fontScale="92500" lnSpcReduction="20000"/>
          </a:bodyPr>
          <a:lstStyle/>
          <a:p>
            <a:pPr eaLnBrk="1" hangingPunct="1"/>
            <a:r>
              <a:rPr lang="tr-TR" dirty="0" smtClean="0"/>
              <a:t>Saldırganlık ve öfke çoğu zaman eş anlamlı olarak ele alınır. Saldırganlık öfkeyle ilişkisi olmasına rağmen ikisi aynı şey değildir.</a:t>
            </a:r>
          </a:p>
          <a:p>
            <a:pPr eaLnBrk="1" hangingPunct="1"/>
            <a:r>
              <a:rPr lang="tr-TR" dirty="0" smtClean="0"/>
              <a:t>Saldırganlık bir davranış öfke ise bir duygu ifadesidir</a:t>
            </a:r>
          </a:p>
        </p:txBody>
      </p:sp>
      <p:pic>
        <p:nvPicPr>
          <p:cNvPr id="9220" name="Picture 2" descr="C:\Users\g\Desktop\imagesCATX80L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2564904"/>
            <a:ext cx="2448272" cy="2808312"/>
          </a:xfrm>
          <a:noFill/>
        </p:spPr>
      </p:pic>
    </p:spTree>
    <p:extLst>
      <p:ext uri="{BB962C8B-B14F-4D97-AF65-F5344CB8AC3E}">
        <p14:creationId xmlns:p14="http://schemas.microsoft.com/office/powerpoint/2010/main" val="4084283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500063"/>
            <a:ext cx="8243887" cy="1500187"/>
          </a:xfrm>
        </p:spPr>
        <p:txBody>
          <a:bodyPr/>
          <a:lstStyle/>
          <a:p>
            <a:pPr>
              <a:defRPr/>
            </a:pPr>
            <a:r>
              <a:rPr lang="tr-TR" dirty="0" smtClean="0">
                <a:latin typeface="Comic Sans MS" pitchFamily="66" charset="0"/>
                <a:cs typeface="Times New Roman" pitchFamily="18" charset="0"/>
              </a:rPr>
              <a:t>Sizce hiç öfkelenmeyen</a:t>
            </a:r>
            <a:r>
              <a:rPr lang="tr-TR" dirty="0" smtClean="0">
                <a:cs typeface="Times New Roman" pitchFamily="18" charset="0"/>
              </a:rPr>
              <a:t> i</a:t>
            </a:r>
            <a:r>
              <a:rPr lang="tr-TR" dirty="0" smtClean="0">
                <a:latin typeface="Comic Sans MS" pitchFamily="66" charset="0"/>
                <a:cs typeface="Times New Roman" pitchFamily="18" charset="0"/>
              </a:rPr>
              <a:t>nsan var mıdır?</a:t>
            </a:r>
            <a:endParaRPr lang="tr-TR" dirty="0"/>
          </a:p>
        </p:txBody>
      </p:sp>
      <p:pic>
        <p:nvPicPr>
          <p:cNvPr id="12292" name="Picture 5" descr="5ba8d0ce053a8b37269471d788c727c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500313"/>
            <a:ext cx="3492500" cy="4137025"/>
          </a:xfrm>
        </p:spPr>
      </p:pic>
      <p:pic>
        <p:nvPicPr>
          <p:cNvPr id="12291" name="Picture 4" descr="ofk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928813"/>
            <a:ext cx="3132138"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10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solidFill>
                  <a:srgbClr val="FF0000"/>
                </a:solidFill>
                <a:latin typeface="Comic Sans MS" pitchFamily="66" charset="0"/>
                <a:cs typeface="Times New Roman" pitchFamily="18" charset="0"/>
              </a:rPr>
              <a:t>Hayır her insan öfkelenir.</a:t>
            </a:r>
            <a:r>
              <a:rPr lang="tr-TR" dirty="0" smtClean="0">
                <a:solidFill>
                  <a:srgbClr val="FFFF66"/>
                </a:solidFill>
                <a:latin typeface="Comic Sans MS" pitchFamily="66" charset="0"/>
                <a:cs typeface="Times New Roman" pitchFamily="18" charset="0"/>
              </a:rPr>
              <a:t> </a:t>
            </a:r>
            <a:endParaRPr lang="tr-TR" dirty="0"/>
          </a:p>
        </p:txBody>
      </p:sp>
      <p:sp>
        <p:nvSpPr>
          <p:cNvPr id="13315" name="2 İçerik Yer Tutucusu"/>
          <p:cNvSpPr>
            <a:spLocks noGrp="1"/>
          </p:cNvSpPr>
          <p:nvPr>
            <p:ph idx="1"/>
          </p:nvPr>
        </p:nvSpPr>
        <p:spPr>
          <a:xfrm>
            <a:off x="457200" y="1600200"/>
            <a:ext cx="8043863" cy="4456113"/>
          </a:xfrm>
        </p:spPr>
        <p:txBody>
          <a:bodyPr/>
          <a:lstStyle/>
          <a:p>
            <a:pPr eaLnBrk="1" hangingPunct="1">
              <a:buFontTx/>
              <a:buNone/>
            </a:pPr>
            <a:r>
              <a:rPr lang="tr-TR" dirty="0" smtClean="0">
                <a:solidFill>
                  <a:srgbClr val="0070C0"/>
                </a:solidFill>
                <a:latin typeface="Comic Sans MS" pitchFamily="66" charset="0"/>
                <a:cs typeface="Times New Roman" pitchFamily="18" charset="0"/>
              </a:rPr>
              <a:t>	</a:t>
            </a:r>
            <a:r>
              <a:rPr lang="tr-TR" sz="2800" dirty="0" smtClean="0">
                <a:solidFill>
                  <a:srgbClr val="0070C0"/>
                </a:solidFill>
                <a:latin typeface="Comic Sans MS" pitchFamily="66" charset="0"/>
                <a:cs typeface="Times New Roman" pitchFamily="18" charset="0"/>
              </a:rPr>
              <a:t>Öfkeye kapılmak çok do</a:t>
            </a:r>
            <a:r>
              <a:rPr lang="tr-TR" sz="2800" dirty="0" smtClean="0">
                <a:solidFill>
                  <a:srgbClr val="0070C0"/>
                </a:solidFill>
                <a:latin typeface="Comic Sans MS" pitchFamily="66" charset="0"/>
              </a:rPr>
              <a:t>ğ</a:t>
            </a:r>
            <a:r>
              <a:rPr lang="tr-TR" sz="2800" dirty="0" smtClean="0">
                <a:solidFill>
                  <a:srgbClr val="0070C0"/>
                </a:solidFill>
                <a:latin typeface="Comic Sans MS" pitchFamily="66" charset="0"/>
                <a:cs typeface="Times New Roman" pitchFamily="18" charset="0"/>
              </a:rPr>
              <a:t>al bir insan davran</a:t>
            </a:r>
            <a:r>
              <a:rPr lang="tr-TR" sz="2800" dirty="0" smtClean="0">
                <a:solidFill>
                  <a:srgbClr val="0070C0"/>
                </a:solidFill>
                <a:latin typeface="Comic Sans MS" pitchFamily="66" charset="0"/>
              </a:rPr>
              <a:t>ışı</a:t>
            </a:r>
            <a:r>
              <a:rPr lang="tr-TR" sz="2800" dirty="0" smtClean="0">
                <a:solidFill>
                  <a:srgbClr val="0070C0"/>
                </a:solidFill>
                <a:latin typeface="Comic Sans MS" pitchFamily="66" charset="0"/>
                <a:cs typeface="Times New Roman" pitchFamily="18" charset="0"/>
              </a:rPr>
              <a:t>dır. Her insanın hayatında onu öfkelendiren ki</a:t>
            </a:r>
            <a:r>
              <a:rPr lang="tr-TR" sz="2800" dirty="0" smtClean="0">
                <a:solidFill>
                  <a:srgbClr val="0070C0"/>
                </a:solidFill>
                <a:latin typeface="Comic Sans MS" pitchFamily="66" charset="0"/>
              </a:rPr>
              <a:t>ş</a:t>
            </a:r>
            <a:r>
              <a:rPr lang="tr-TR" sz="2800" dirty="0" smtClean="0">
                <a:solidFill>
                  <a:srgbClr val="0070C0"/>
                </a:solidFill>
                <a:latin typeface="Comic Sans MS" pitchFamily="66" charset="0"/>
                <a:cs typeface="Times New Roman" pitchFamily="18" charset="0"/>
              </a:rPr>
              <a:t>iler ve/veya olaylar olabilir. </a:t>
            </a:r>
            <a:endParaRPr lang="tr-TR" sz="2800" dirty="0" smtClean="0">
              <a:solidFill>
                <a:srgbClr val="0070C0"/>
              </a:solidFill>
              <a:cs typeface="Times New Roman" pitchFamily="18" charset="0"/>
            </a:endParaRPr>
          </a:p>
          <a:p>
            <a:pPr eaLnBrk="1" hangingPunct="1">
              <a:buFontTx/>
              <a:buNone/>
            </a:pPr>
            <a:r>
              <a:rPr lang="tr-TR" sz="2800" dirty="0" smtClean="0">
                <a:solidFill>
                  <a:srgbClr val="0070C0"/>
                </a:solidFill>
                <a:cs typeface="Times New Roman" pitchFamily="18" charset="0"/>
              </a:rPr>
              <a:t>  </a:t>
            </a:r>
            <a:r>
              <a:rPr lang="tr-TR" sz="2800" dirty="0" smtClean="0">
                <a:solidFill>
                  <a:srgbClr val="0070C0"/>
                </a:solidFill>
                <a:latin typeface="Comic Sans MS" pitchFamily="66" charset="0"/>
                <a:cs typeface="Times New Roman" pitchFamily="18" charset="0"/>
              </a:rPr>
              <a:t>Fakat önemli olan öfkemizi bize zarar vermeden ifade edebilme </a:t>
            </a:r>
            <a:r>
              <a:rPr lang="tr-TR" sz="2800" dirty="0" smtClean="0">
                <a:solidFill>
                  <a:srgbClr val="0070C0"/>
                </a:solidFill>
                <a:latin typeface="Comic Sans MS" pitchFamily="66" charset="0"/>
              </a:rPr>
              <a:t>ş</a:t>
            </a:r>
            <a:r>
              <a:rPr lang="tr-TR" sz="2800" dirty="0" smtClean="0">
                <a:solidFill>
                  <a:srgbClr val="0070C0"/>
                </a:solidFill>
                <a:latin typeface="Comic Sans MS" pitchFamily="66" charset="0"/>
                <a:cs typeface="Times New Roman" pitchFamily="18" charset="0"/>
              </a:rPr>
              <a:t>eklimizdir. </a:t>
            </a:r>
          </a:p>
          <a:p>
            <a:endParaRPr lang="tr-TR" dirty="0" smtClean="0"/>
          </a:p>
        </p:txBody>
      </p:sp>
      <p:pic>
        <p:nvPicPr>
          <p:cNvPr id="1026" name="Picture 2" descr="C:\Users\user\Desktop\rage-154131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33056"/>
            <a:ext cx="3600400" cy="29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25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2468562"/>
          </a:xfrm>
        </p:spPr>
        <p:txBody>
          <a:bodyPr/>
          <a:lstStyle/>
          <a:p>
            <a:pPr>
              <a:defRPr/>
            </a:pPr>
            <a:r>
              <a:rPr lang="tr-TR" sz="4000" dirty="0" smtClean="0"/>
              <a:t>ÖFKE </a:t>
            </a:r>
            <a:r>
              <a:rPr lang="tr-TR" sz="4000" u="sng" dirty="0" smtClean="0">
                <a:solidFill>
                  <a:srgbClr val="FF0000"/>
                </a:solidFill>
              </a:rPr>
              <a:t>KONTROL EDİLDİĞİNDE </a:t>
            </a:r>
            <a:r>
              <a:rPr lang="tr-TR" sz="4000" dirty="0" smtClean="0"/>
              <a:t>DİĞER DUYGULAR GİBİ NORMAL VE ZARARSIZ BİR DUYGUDUR.</a:t>
            </a:r>
            <a:endParaRPr lang="tr-TR" sz="4000" dirty="0"/>
          </a:p>
        </p:txBody>
      </p:sp>
      <p:pic>
        <p:nvPicPr>
          <p:cNvPr id="14339" name="3 İçerik Yer Tutucusu" descr="indir (5).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2300" y="3053556"/>
            <a:ext cx="2819400" cy="1619250"/>
          </a:xfrm>
        </p:spPr>
      </p:pic>
    </p:spTree>
    <p:extLst>
      <p:ext uri="{BB962C8B-B14F-4D97-AF65-F5344CB8AC3E}">
        <p14:creationId xmlns:p14="http://schemas.microsoft.com/office/powerpoint/2010/main" val="44503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AMA ÖFKE KONTROL EDİLEMEDİĞİNDE;</a:t>
            </a:r>
            <a:endParaRPr lang="tr-TR" dirty="0"/>
          </a:p>
        </p:txBody>
      </p:sp>
      <p:pic>
        <p:nvPicPr>
          <p:cNvPr id="15363" name="3 İçerik Yer Tutucusu" descr="120525-şero-ga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427163"/>
            <a:ext cx="3786187" cy="5281612"/>
          </a:xfrm>
        </p:spPr>
      </p:pic>
      <p:sp>
        <p:nvSpPr>
          <p:cNvPr id="4" name="Rectangle 3"/>
          <p:cNvSpPr txBox="1">
            <a:spLocks noChangeArrowheads="1"/>
          </p:cNvSpPr>
          <p:nvPr/>
        </p:nvSpPr>
        <p:spPr bwMode="auto">
          <a:xfrm>
            <a:off x="4143375" y="1357313"/>
            <a:ext cx="4543425" cy="5500687"/>
          </a:xfrm>
          <a:prstGeom prst="rect">
            <a:avLst/>
          </a:prstGeom>
          <a:noFill/>
          <a:ln w="9525">
            <a:noFill/>
            <a:miter lim="800000"/>
            <a:headEnd/>
            <a:tailEnd/>
          </a:ln>
        </p:spPr>
        <p:txBody>
          <a:bodyPr/>
          <a:lstStyle/>
          <a:p>
            <a:pPr marL="342900" indent="-342900">
              <a:spcBef>
                <a:spcPct val="20000"/>
              </a:spcBef>
              <a:buFontTx/>
              <a:buChar char="•"/>
              <a:defRPr/>
            </a:pPr>
            <a:r>
              <a:rPr lang="tr-TR" sz="2400" b="1" kern="0" dirty="0">
                <a:latin typeface="+mn-lt"/>
              </a:rPr>
              <a:t>Öfke kontrol   edilemediğinde                                    </a:t>
            </a:r>
            <a:r>
              <a:rPr lang="tr-TR" sz="2400" b="1" kern="0" dirty="0">
                <a:solidFill>
                  <a:srgbClr val="FF9900"/>
                </a:solidFill>
                <a:latin typeface="+mn-lt"/>
              </a:rPr>
              <a:t>yıkıcı,    saldırgan,     tahrip</a:t>
            </a:r>
            <a:r>
              <a:rPr lang="tr-TR" sz="2400" b="1" kern="0" dirty="0">
                <a:latin typeface="+mn-lt"/>
              </a:rPr>
              <a:t>   </a:t>
            </a:r>
            <a:r>
              <a:rPr lang="tr-TR" sz="2400" kern="0" dirty="0">
                <a:latin typeface="+mn-lt"/>
              </a:rPr>
              <a:t>edici    tepkilere  dönüşme   potansiyeline  sahiptir.</a:t>
            </a:r>
          </a:p>
          <a:p>
            <a:pPr marL="342900" indent="-342900">
              <a:spcBef>
                <a:spcPct val="20000"/>
              </a:spcBef>
              <a:defRPr/>
            </a:pPr>
            <a:endParaRPr lang="tr-TR" sz="2400" kern="0" dirty="0">
              <a:latin typeface="+mn-lt"/>
            </a:endParaRPr>
          </a:p>
          <a:p>
            <a:pPr marL="342900" indent="-342900">
              <a:spcBef>
                <a:spcPct val="20000"/>
              </a:spcBef>
              <a:buFontTx/>
              <a:buChar char="•"/>
              <a:defRPr/>
            </a:pPr>
            <a:r>
              <a:rPr lang="tr-TR" sz="2400" kern="0" dirty="0" smtClean="0">
                <a:latin typeface="+mn-lt"/>
              </a:rPr>
              <a:t>En az iki kişiyi mutsuz eder</a:t>
            </a:r>
            <a:r>
              <a:rPr lang="tr-TR" sz="2400" kern="0" dirty="0">
                <a:latin typeface="+mn-lt"/>
              </a:rPr>
              <a:t>.</a:t>
            </a:r>
          </a:p>
          <a:p>
            <a:pPr marL="342900" indent="-342900">
              <a:spcBef>
                <a:spcPct val="20000"/>
              </a:spcBef>
              <a:defRPr/>
            </a:pPr>
            <a:endParaRPr lang="tr-TR" sz="3200" b="1" kern="0" dirty="0">
              <a:solidFill>
                <a:srgbClr val="000099"/>
              </a:solidFill>
              <a:latin typeface="+mn-lt"/>
            </a:endParaRPr>
          </a:p>
          <a:p>
            <a:pPr marL="342900" indent="-342900">
              <a:spcBef>
                <a:spcPct val="20000"/>
              </a:spcBef>
              <a:buFontTx/>
              <a:buChar char="•"/>
              <a:defRPr/>
            </a:pPr>
            <a:r>
              <a:rPr lang="tr-TR" sz="2400" b="1" kern="0" dirty="0">
                <a:latin typeface="+mn-lt"/>
              </a:rPr>
              <a:t>Kavga,   şiddet,   terör    </a:t>
            </a:r>
            <a:r>
              <a:rPr lang="tr-TR" sz="2400" kern="0" dirty="0">
                <a:latin typeface="+mn-lt"/>
              </a:rPr>
              <a:t>ifade edilemeyen  öfke duygularının sonucudur.</a:t>
            </a:r>
          </a:p>
          <a:p>
            <a:pPr marL="342900" indent="-342900">
              <a:spcBef>
                <a:spcPct val="20000"/>
              </a:spcBef>
              <a:buFontTx/>
              <a:buChar char="•"/>
              <a:defRPr/>
            </a:pPr>
            <a:endParaRPr lang="tr-TR" sz="3200" kern="0" dirty="0">
              <a:latin typeface="+mn-lt"/>
            </a:endParaRPr>
          </a:p>
        </p:txBody>
      </p:sp>
    </p:spTree>
    <p:extLst>
      <p:ext uri="{BB962C8B-B14F-4D97-AF65-F5344CB8AC3E}">
        <p14:creationId xmlns:p14="http://schemas.microsoft.com/office/powerpoint/2010/main" val="3670462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2182812"/>
          </a:xfrm>
        </p:spPr>
        <p:txBody>
          <a:bodyPr/>
          <a:lstStyle/>
          <a:p>
            <a:pPr eaLnBrk="1" hangingPunct="1">
              <a:defRPr/>
            </a:pPr>
            <a:r>
              <a:rPr lang="tr-TR" dirty="0" smtClean="0">
                <a:latin typeface="Comic Sans MS" pitchFamily="66" charset="0"/>
                <a:cs typeface="Times New Roman" pitchFamily="18" charset="0"/>
              </a:rPr>
              <a:t>Sizce öfkelenmekle </a:t>
            </a:r>
            <a:r>
              <a:rPr lang="tr-TR" dirty="0" smtClean="0">
                <a:cs typeface="Times New Roman" pitchFamily="18" charset="0"/>
              </a:rPr>
              <a:t/>
            </a:r>
            <a:br>
              <a:rPr lang="tr-TR" dirty="0" smtClean="0">
                <a:cs typeface="Times New Roman" pitchFamily="18" charset="0"/>
              </a:rPr>
            </a:br>
            <a:r>
              <a:rPr lang="tr-TR" dirty="0" smtClean="0">
                <a:cs typeface="Times New Roman" pitchFamily="18" charset="0"/>
              </a:rPr>
              <a:t>  </a:t>
            </a:r>
            <a:r>
              <a:rPr lang="tr-TR" dirty="0" smtClean="0">
                <a:latin typeface="Comic Sans MS" pitchFamily="66" charset="0"/>
                <a:cs typeface="Times New Roman" pitchFamily="18" charset="0"/>
              </a:rPr>
              <a:t>öfkeli tepki vermek aynı </a:t>
            </a:r>
            <a:r>
              <a:rPr lang="tr-TR" dirty="0" smtClean="0">
                <a:latin typeface="Comic Sans MS" pitchFamily="66" charset="0"/>
              </a:rPr>
              <a:t>ş</a:t>
            </a:r>
            <a:r>
              <a:rPr lang="tr-TR" dirty="0" smtClean="0">
                <a:latin typeface="Comic Sans MS" pitchFamily="66" charset="0"/>
                <a:cs typeface="Times New Roman" pitchFamily="18" charset="0"/>
              </a:rPr>
              <a:t>ey midir?</a:t>
            </a:r>
            <a:endParaRPr lang="tr-TR" dirty="0"/>
          </a:p>
        </p:txBody>
      </p:sp>
      <p:sp>
        <p:nvSpPr>
          <p:cNvPr id="16387" name="2 İçerik Yer Tutucusu"/>
          <p:cNvSpPr>
            <a:spLocks noGrp="1"/>
          </p:cNvSpPr>
          <p:nvPr>
            <p:ph idx="1"/>
          </p:nvPr>
        </p:nvSpPr>
        <p:spPr>
          <a:xfrm>
            <a:off x="457200" y="2214563"/>
            <a:ext cx="8229600" cy="3841750"/>
          </a:xfrm>
        </p:spPr>
        <p:txBody>
          <a:bodyPr>
            <a:normAutofit fontScale="92500"/>
          </a:bodyPr>
          <a:lstStyle/>
          <a:p>
            <a:pPr algn="just" eaLnBrk="1" hangingPunct="1">
              <a:buFontTx/>
              <a:buNone/>
            </a:pPr>
            <a:r>
              <a:rPr lang="tr-TR" sz="2800" smtClean="0">
                <a:solidFill>
                  <a:srgbClr val="00B0F0"/>
                </a:solidFill>
                <a:latin typeface="Comic Sans MS" pitchFamily="66" charset="0"/>
                <a:cs typeface="Times New Roman" pitchFamily="18" charset="0"/>
              </a:rPr>
              <a:t>Hay</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r. Ayn</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 </a:t>
            </a:r>
            <a:r>
              <a:rPr lang="tr-TR" sz="2800" smtClean="0">
                <a:solidFill>
                  <a:srgbClr val="00B0F0"/>
                </a:solidFill>
                <a:latin typeface="Comic Sans MS" pitchFamily="66" charset="0"/>
              </a:rPr>
              <a:t>ş</a:t>
            </a:r>
            <a:r>
              <a:rPr lang="tr-TR" sz="2800" smtClean="0">
                <a:solidFill>
                  <a:srgbClr val="00B0F0"/>
                </a:solidFill>
                <a:latin typeface="Comic Sans MS" pitchFamily="66" charset="0"/>
                <a:cs typeface="Times New Roman" pitchFamily="18" charset="0"/>
              </a:rPr>
              <a:t>ey de</a:t>
            </a:r>
            <a:r>
              <a:rPr lang="tr-TR" sz="2800" smtClean="0">
                <a:solidFill>
                  <a:srgbClr val="00B0F0"/>
                </a:solidFill>
                <a:latin typeface="Comic Sans MS" pitchFamily="66" charset="0"/>
              </a:rPr>
              <a:t>ğ</a:t>
            </a:r>
            <a:r>
              <a:rPr lang="tr-TR" sz="2800" smtClean="0">
                <a:solidFill>
                  <a:srgbClr val="00B0F0"/>
                </a:solidFill>
                <a:latin typeface="Comic Sans MS" pitchFamily="66" charset="0"/>
                <a:cs typeface="Times New Roman" pitchFamily="18" charset="0"/>
              </a:rPr>
              <a:t>ildir.  Her insan öfkelenebilir. Bu do</a:t>
            </a:r>
            <a:r>
              <a:rPr lang="tr-TR" sz="2800" smtClean="0">
                <a:solidFill>
                  <a:srgbClr val="00B0F0"/>
                </a:solidFill>
                <a:latin typeface="Comic Sans MS" pitchFamily="66" charset="0"/>
              </a:rPr>
              <a:t>ğ</a:t>
            </a:r>
            <a:r>
              <a:rPr lang="tr-TR" sz="2800" smtClean="0">
                <a:solidFill>
                  <a:srgbClr val="00B0F0"/>
                </a:solidFill>
                <a:latin typeface="Comic Sans MS" pitchFamily="66" charset="0"/>
                <a:cs typeface="Times New Roman" pitchFamily="18" charset="0"/>
              </a:rPr>
              <a:t>ald</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r.  Ancak insanlar öfkelendiklerinde farklı şekilde tepki verirler. Önemli olan öfkeliyken veya öfkelendikten sonra ki </a:t>
            </a:r>
            <a:r>
              <a:rPr lang="tr-TR" sz="2800" smtClean="0">
                <a:solidFill>
                  <a:srgbClr val="FF0000"/>
                </a:solidFill>
                <a:latin typeface="Comic Sans MS" pitchFamily="66" charset="0"/>
                <a:cs typeface="Times New Roman" pitchFamily="18" charset="0"/>
              </a:rPr>
              <a:t>davran</a:t>
            </a:r>
            <a:r>
              <a:rPr lang="tr-TR" sz="2800" smtClean="0">
                <a:solidFill>
                  <a:srgbClr val="FF0000"/>
                </a:solidFill>
                <a:latin typeface="Comic Sans MS" pitchFamily="66" charset="0"/>
              </a:rPr>
              <a:t>ış</a:t>
            </a:r>
            <a:r>
              <a:rPr lang="tr-TR" sz="2800" smtClean="0">
                <a:solidFill>
                  <a:srgbClr val="00B0F0"/>
                </a:solidFill>
                <a:latin typeface="Comic Sans MS" pitchFamily="66" charset="0"/>
                <a:cs typeface="Times New Roman" pitchFamily="18" charset="0"/>
              </a:rPr>
              <a:t> </a:t>
            </a:r>
            <a:r>
              <a:rPr lang="tr-TR" sz="2800" smtClean="0">
                <a:solidFill>
                  <a:srgbClr val="00B0F0"/>
                </a:solidFill>
                <a:latin typeface="Comic Sans MS" pitchFamily="66" charset="0"/>
              </a:rPr>
              <a:t>ş</a:t>
            </a:r>
            <a:r>
              <a:rPr lang="tr-TR" sz="2800" smtClean="0">
                <a:solidFill>
                  <a:srgbClr val="00B0F0"/>
                </a:solidFill>
                <a:latin typeface="Comic Sans MS" pitchFamily="66" charset="0"/>
                <a:cs typeface="Times New Roman" pitchFamily="18" charset="0"/>
              </a:rPr>
              <a:t>eklimizdir. </a:t>
            </a:r>
            <a:endParaRPr lang="tr-TR" sz="2800" smtClean="0">
              <a:solidFill>
                <a:srgbClr val="00B0F0"/>
              </a:solidFill>
              <a:cs typeface="Times New Roman" pitchFamily="18" charset="0"/>
            </a:endParaRPr>
          </a:p>
          <a:p>
            <a:pPr algn="just" eaLnBrk="1" hangingPunct="1">
              <a:buFontTx/>
              <a:buNone/>
            </a:pPr>
            <a:r>
              <a:rPr lang="tr-TR" sz="2800" smtClean="0">
                <a:solidFill>
                  <a:srgbClr val="00B0F0"/>
                </a:solidFill>
                <a:cs typeface="Times New Roman" pitchFamily="18" charset="0"/>
              </a:rPr>
              <a:t>        </a:t>
            </a:r>
            <a:r>
              <a:rPr lang="tr-TR" sz="2800" smtClean="0">
                <a:solidFill>
                  <a:srgbClr val="00B0F0"/>
                </a:solidFill>
                <a:latin typeface="Comic Sans MS" pitchFamily="66" charset="0"/>
                <a:cs typeface="Times New Roman" pitchFamily="18" charset="0"/>
              </a:rPr>
              <a:t>Kimileri, kendilerine ve çevrelerine zarar vermemek için bir süre sakinleşmek için çaba harcarlar. </a:t>
            </a:r>
            <a:endParaRPr lang="tr-TR" sz="2800" smtClean="0">
              <a:solidFill>
                <a:srgbClr val="00B0F0"/>
              </a:solidFill>
              <a:cs typeface="Times New Roman" pitchFamily="18" charset="0"/>
            </a:endParaRPr>
          </a:p>
          <a:p>
            <a:pPr algn="just" eaLnBrk="1" hangingPunct="1">
              <a:buFontTx/>
              <a:buNone/>
            </a:pPr>
            <a:r>
              <a:rPr lang="tr-TR" sz="2800" smtClean="0">
                <a:solidFill>
                  <a:srgbClr val="00B0F0"/>
                </a:solidFill>
                <a:cs typeface="Times New Roman" pitchFamily="18" charset="0"/>
              </a:rPr>
              <a:t>        </a:t>
            </a:r>
            <a:r>
              <a:rPr lang="tr-TR" sz="2800" smtClean="0">
                <a:solidFill>
                  <a:srgbClr val="00B0F0"/>
                </a:solidFill>
                <a:latin typeface="Comic Sans MS" pitchFamily="66" charset="0"/>
                <a:cs typeface="Times New Roman" pitchFamily="18" charset="0"/>
              </a:rPr>
              <a:t>Kimileriyse ani olarak k</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r</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c</a:t>
            </a:r>
            <a:r>
              <a:rPr lang="tr-TR" sz="2800" smtClean="0">
                <a:solidFill>
                  <a:srgbClr val="00B0F0"/>
                </a:solidFill>
                <a:latin typeface="Comic Sans MS" pitchFamily="66" charset="0"/>
              </a:rPr>
              <a:t>ı</a:t>
            </a:r>
            <a:r>
              <a:rPr lang="tr-TR" sz="2800" smtClean="0">
                <a:solidFill>
                  <a:srgbClr val="00B0F0"/>
                </a:solidFill>
                <a:latin typeface="Comic Sans MS" pitchFamily="66" charset="0"/>
                <a:cs typeface="Times New Roman" pitchFamily="18" charset="0"/>
              </a:rPr>
              <a:t> ve sert davran</a:t>
            </a:r>
            <a:r>
              <a:rPr lang="tr-TR" sz="2800" smtClean="0">
                <a:solidFill>
                  <a:srgbClr val="00B0F0"/>
                </a:solidFill>
                <a:latin typeface="Comic Sans MS" pitchFamily="66" charset="0"/>
              </a:rPr>
              <a:t>ış</a:t>
            </a:r>
            <a:r>
              <a:rPr lang="tr-TR" sz="2800" smtClean="0">
                <a:solidFill>
                  <a:srgbClr val="00B0F0"/>
                </a:solidFill>
                <a:latin typeface="Comic Sans MS" pitchFamily="66" charset="0"/>
                <a:cs typeface="Times New Roman" pitchFamily="18" charset="0"/>
              </a:rPr>
              <a:t>larda bulun</a:t>
            </a:r>
            <a:r>
              <a:rPr lang="tr-TR" sz="2800" smtClean="0">
                <a:solidFill>
                  <a:srgbClr val="00B0F0"/>
                </a:solidFill>
                <a:cs typeface="Times New Roman" pitchFamily="18" charset="0"/>
              </a:rPr>
              <a:t>abilir</a:t>
            </a:r>
            <a:r>
              <a:rPr lang="tr-TR" sz="2800" smtClean="0">
                <a:solidFill>
                  <a:srgbClr val="00B0F0"/>
                </a:solidFill>
                <a:latin typeface="Comic Sans MS" pitchFamily="66" charset="0"/>
                <a:cs typeface="Times New Roman" pitchFamily="18" charset="0"/>
              </a:rPr>
              <a:t>l</a:t>
            </a:r>
            <a:r>
              <a:rPr lang="tr-TR" sz="2800" smtClean="0">
                <a:solidFill>
                  <a:srgbClr val="00B0F0"/>
                </a:solidFill>
                <a:cs typeface="Times New Roman" pitchFamily="18" charset="0"/>
              </a:rPr>
              <a:t>e</a:t>
            </a:r>
            <a:r>
              <a:rPr lang="tr-TR" sz="2800" smtClean="0">
                <a:solidFill>
                  <a:srgbClr val="00B0F0"/>
                </a:solidFill>
                <a:latin typeface="Comic Sans MS" pitchFamily="66" charset="0"/>
                <a:cs typeface="Times New Roman" pitchFamily="18" charset="0"/>
              </a:rPr>
              <a:t>r.</a:t>
            </a:r>
          </a:p>
          <a:p>
            <a:endParaRPr lang="tr-TR" sz="2800" smtClean="0"/>
          </a:p>
        </p:txBody>
      </p:sp>
    </p:spTree>
    <p:extLst>
      <p:ext uri="{BB962C8B-B14F-4D97-AF65-F5344CB8AC3E}">
        <p14:creationId xmlns:p14="http://schemas.microsoft.com/office/powerpoint/2010/main" val="1750459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13"/>
          <p:cNvSpPr>
            <a:spLocks noChangeArrowheads="1"/>
          </p:cNvSpPr>
          <p:nvPr/>
        </p:nvSpPr>
        <p:spPr bwMode="auto">
          <a:xfrm>
            <a:off x="2268538" y="2420938"/>
            <a:ext cx="3382962" cy="2879725"/>
          </a:xfrm>
          <a:prstGeom prst="irregularSeal2">
            <a:avLst/>
          </a:prstGeom>
          <a:solidFill>
            <a:schemeClr val="accent1"/>
          </a:solidFill>
          <a:ln w="9525">
            <a:solidFill>
              <a:schemeClr val="tx1"/>
            </a:solidFill>
            <a:miter lim="800000"/>
            <a:headEnd/>
            <a:tailEnd/>
          </a:ln>
        </p:spPr>
        <p:txBody>
          <a:bodyPr wrap="none" anchor="ctr"/>
          <a:lstStyle/>
          <a:p>
            <a:endParaRPr lang="tr-TR"/>
          </a:p>
        </p:txBody>
      </p:sp>
      <p:sp>
        <p:nvSpPr>
          <p:cNvPr id="111618" name="Rectangle 2"/>
          <p:cNvSpPr>
            <a:spLocks noGrp="1" noRot="1" noChangeArrowheads="1"/>
          </p:cNvSpPr>
          <p:nvPr>
            <p:ph type="title"/>
          </p:nvPr>
        </p:nvSpPr>
        <p:spPr/>
        <p:txBody>
          <a:bodyPr/>
          <a:lstStyle/>
          <a:p>
            <a:pPr eaLnBrk="1" hangingPunct="1"/>
            <a:r>
              <a:rPr lang="tr-TR" smtClean="0">
                <a:solidFill>
                  <a:srgbClr val="0070C0"/>
                </a:solidFill>
                <a:latin typeface="Comic Sans MS" pitchFamily="66" charset="0"/>
              </a:rPr>
              <a:t>Öfke ile Birlikte….</a:t>
            </a:r>
          </a:p>
        </p:txBody>
      </p:sp>
      <p:sp>
        <p:nvSpPr>
          <p:cNvPr id="14340" name="Text Box 4"/>
          <p:cNvSpPr txBox="1">
            <a:spLocks noChangeArrowheads="1"/>
          </p:cNvSpPr>
          <p:nvPr/>
        </p:nvSpPr>
        <p:spPr bwMode="auto">
          <a:xfrm>
            <a:off x="1908175" y="1773238"/>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KIZGINLIK</a:t>
            </a:r>
          </a:p>
        </p:txBody>
      </p:sp>
      <p:sp>
        <p:nvSpPr>
          <p:cNvPr id="14341" name="Text Box 5"/>
          <p:cNvSpPr txBox="1">
            <a:spLocks noChangeArrowheads="1"/>
          </p:cNvSpPr>
          <p:nvPr/>
        </p:nvSpPr>
        <p:spPr bwMode="auto">
          <a:xfrm>
            <a:off x="827088" y="2781300"/>
            <a:ext cx="2879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KAYGI</a:t>
            </a:r>
          </a:p>
        </p:txBody>
      </p:sp>
      <p:sp>
        <p:nvSpPr>
          <p:cNvPr id="14342" name="Text Box 6"/>
          <p:cNvSpPr txBox="1">
            <a:spLocks noChangeArrowheads="1"/>
          </p:cNvSpPr>
          <p:nvPr/>
        </p:nvSpPr>
        <p:spPr bwMode="auto">
          <a:xfrm>
            <a:off x="684213" y="3716338"/>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KİN</a:t>
            </a:r>
          </a:p>
        </p:txBody>
      </p:sp>
      <p:sp>
        <p:nvSpPr>
          <p:cNvPr id="14343" name="Text Box 7"/>
          <p:cNvSpPr txBox="1">
            <a:spLocks noChangeArrowheads="1"/>
          </p:cNvSpPr>
          <p:nvPr/>
        </p:nvSpPr>
        <p:spPr bwMode="auto">
          <a:xfrm>
            <a:off x="5651500" y="2781300"/>
            <a:ext cx="2879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NEFRET</a:t>
            </a:r>
          </a:p>
        </p:txBody>
      </p:sp>
      <p:sp>
        <p:nvSpPr>
          <p:cNvPr id="14344" name="Text Box 8"/>
          <p:cNvSpPr txBox="1">
            <a:spLocks noChangeArrowheads="1"/>
          </p:cNvSpPr>
          <p:nvPr/>
        </p:nvSpPr>
        <p:spPr bwMode="auto">
          <a:xfrm>
            <a:off x="4932363" y="4581525"/>
            <a:ext cx="2879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DÜŞMANLIK</a:t>
            </a:r>
          </a:p>
        </p:txBody>
      </p:sp>
      <p:sp>
        <p:nvSpPr>
          <p:cNvPr id="14345" name="Text Box 9"/>
          <p:cNvSpPr txBox="1">
            <a:spLocks noChangeArrowheads="1"/>
          </p:cNvSpPr>
          <p:nvPr/>
        </p:nvSpPr>
        <p:spPr bwMode="auto">
          <a:xfrm>
            <a:off x="5508625" y="3716338"/>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İNTİKAM</a:t>
            </a:r>
          </a:p>
        </p:txBody>
      </p:sp>
      <p:sp>
        <p:nvSpPr>
          <p:cNvPr id="14346" name="Text Box 10"/>
          <p:cNvSpPr txBox="1">
            <a:spLocks noChangeArrowheads="1"/>
          </p:cNvSpPr>
          <p:nvPr/>
        </p:nvSpPr>
        <p:spPr bwMode="auto">
          <a:xfrm>
            <a:off x="539750" y="4868863"/>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BAĞIRMA</a:t>
            </a:r>
          </a:p>
        </p:txBody>
      </p:sp>
      <p:sp>
        <p:nvSpPr>
          <p:cNvPr id="14347" name="Text Box 11"/>
          <p:cNvSpPr txBox="1">
            <a:spLocks noChangeArrowheads="1"/>
          </p:cNvSpPr>
          <p:nvPr/>
        </p:nvSpPr>
        <p:spPr bwMode="auto">
          <a:xfrm>
            <a:off x="2555875" y="5445125"/>
            <a:ext cx="4176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Duyguları yaşarız…</a:t>
            </a:r>
          </a:p>
        </p:txBody>
      </p:sp>
      <p:sp>
        <p:nvSpPr>
          <p:cNvPr id="14348" name="Text Box 12"/>
          <p:cNvSpPr txBox="1">
            <a:spLocks noChangeArrowheads="1"/>
          </p:cNvSpPr>
          <p:nvPr/>
        </p:nvSpPr>
        <p:spPr bwMode="auto">
          <a:xfrm>
            <a:off x="3059113" y="3716338"/>
            <a:ext cx="1871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600" b="1">
                <a:solidFill>
                  <a:srgbClr val="FF5050"/>
                </a:solidFill>
                <a:latin typeface="Tahoma" pitchFamily="34" charset="0"/>
              </a:rPr>
              <a:t>ÖFKE</a:t>
            </a:r>
          </a:p>
        </p:txBody>
      </p:sp>
      <p:sp>
        <p:nvSpPr>
          <p:cNvPr id="14349" name="Text Box 14"/>
          <p:cNvSpPr txBox="1">
            <a:spLocks noChangeArrowheads="1"/>
          </p:cNvSpPr>
          <p:nvPr/>
        </p:nvSpPr>
        <p:spPr bwMode="auto">
          <a:xfrm>
            <a:off x="4716463" y="1989138"/>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a:latin typeface="Comic Sans MS" pitchFamily="66" charset="0"/>
              </a:rPr>
              <a:t>HİDDET</a:t>
            </a:r>
          </a:p>
        </p:txBody>
      </p:sp>
    </p:spTree>
    <p:extLst>
      <p:ext uri="{BB962C8B-B14F-4D97-AF65-F5344CB8AC3E}">
        <p14:creationId xmlns:p14="http://schemas.microsoft.com/office/powerpoint/2010/main" val="2010101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animEffect transition="in" filter="fade">
                                      <p:cBhvr>
                                        <p:cTn id="9"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750" y="1268413"/>
            <a:ext cx="860425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4000" dirty="0">
                <a:latin typeface="Comic Sans MS" pitchFamily="66" charset="0"/>
              </a:rPr>
              <a:t>*Öfke doğal, insana özgü, belirli bir düzeyde normal kabul edilir bir duygudur.</a:t>
            </a:r>
          </a:p>
          <a:p>
            <a:r>
              <a:rPr lang="tr-TR" sz="4000" dirty="0">
                <a:latin typeface="Comic Sans MS" pitchFamily="66" charset="0"/>
              </a:rPr>
              <a:t>*</a:t>
            </a:r>
            <a:r>
              <a:rPr lang="de-DE" sz="4000" dirty="0" err="1">
                <a:latin typeface="Comic Sans MS" pitchFamily="66" charset="0"/>
              </a:rPr>
              <a:t>Öfke</a:t>
            </a:r>
            <a:r>
              <a:rPr lang="de-DE" sz="4000" dirty="0">
                <a:latin typeface="Comic Sans MS" pitchFamily="66" charset="0"/>
              </a:rPr>
              <a:t> </a:t>
            </a:r>
            <a:r>
              <a:rPr lang="de-DE" sz="4000" dirty="0" err="1">
                <a:latin typeface="Comic Sans MS" pitchFamily="66" charset="0"/>
              </a:rPr>
              <a:t>kontrol</a:t>
            </a:r>
            <a:r>
              <a:rPr lang="de-DE" sz="4000" dirty="0">
                <a:latin typeface="Comic Sans MS" pitchFamily="66" charset="0"/>
              </a:rPr>
              <a:t> </a:t>
            </a:r>
            <a:r>
              <a:rPr lang="de-DE" sz="4000" dirty="0" err="1">
                <a:latin typeface="Comic Sans MS" pitchFamily="66" charset="0"/>
              </a:rPr>
              <a:t>edilebilir</a:t>
            </a:r>
            <a:r>
              <a:rPr lang="de-DE" sz="4000" dirty="0">
                <a:latin typeface="Comic Sans MS" pitchFamily="66" charset="0"/>
              </a:rPr>
              <a:t> </a:t>
            </a:r>
            <a:r>
              <a:rPr lang="de-DE" sz="4000" dirty="0" err="1">
                <a:latin typeface="Comic Sans MS" pitchFamily="66" charset="0"/>
              </a:rPr>
              <a:t>bir</a:t>
            </a:r>
            <a:r>
              <a:rPr lang="de-DE" sz="4000" dirty="0">
                <a:latin typeface="Comic Sans MS" pitchFamily="66" charset="0"/>
              </a:rPr>
              <a:t> </a:t>
            </a:r>
            <a:r>
              <a:rPr lang="de-DE" sz="4000" dirty="0" err="1">
                <a:latin typeface="Comic Sans MS" pitchFamily="66" charset="0"/>
              </a:rPr>
              <a:t>duygudur</a:t>
            </a:r>
            <a:r>
              <a:rPr lang="de-DE" sz="4000" dirty="0">
                <a:latin typeface="Comic Sans MS" pitchFamily="66" charset="0"/>
              </a:rPr>
              <a:t>.</a:t>
            </a:r>
          </a:p>
          <a:p>
            <a:r>
              <a:rPr lang="tr-TR" sz="4000" dirty="0">
                <a:latin typeface="Comic Sans MS" pitchFamily="66" charset="0"/>
              </a:rPr>
              <a:t>*</a:t>
            </a:r>
            <a:r>
              <a:rPr lang="de-DE" sz="4000" dirty="0" err="1">
                <a:latin typeface="Comic Sans MS" pitchFamily="66" charset="0"/>
              </a:rPr>
              <a:t>Öfke</a:t>
            </a:r>
            <a:r>
              <a:rPr lang="de-DE" sz="4000" dirty="0">
                <a:latin typeface="Comic Sans MS" pitchFamily="66" charset="0"/>
              </a:rPr>
              <a:t> </a:t>
            </a:r>
            <a:r>
              <a:rPr lang="de-DE" sz="4000" dirty="0" err="1">
                <a:latin typeface="Comic Sans MS" pitchFamily="66" charset="0"/>
              </a:rPr>
              <a:t>yaşanması</a:t>
            </a:r>
            <a:r>
              <a:rPr lang="de-DE" sz="4000" dirty="0">
                <a:latin typeface="Comic Sans MS" pitchFamily="66" charset="0"/>
              </a:rPr>
              <a:t> </a:t>
            </a:r>
            <a:r>
              <a:rPr lang="de-DE" sz="4000" dirty="0" err="1">
                <a:latin typeface="Comic Sans MS" pitchFamily="66" charset="0"/>
              </a:rPr>
              <a:t>gereken</a:t>
            </a:r>
            <a:r>
              <a:rPr lang="de-DE" sz="4000" dirty="0">
                <a:latin typeface="Comic Sans MS" pitchFamily="66" charset="0"/>
              </a:rPr>
              <a:t> </a:t>
            </a:r>
            <a:r>
              <a:rPr lang="de-DE" sz="4000" dirty="0" err="1">
                <a:latin typeface="Comic Sans MS" pitchFamily="66" charset="0"/>
              </a:rPr>
              <a:t>bir</a:t>
            </a:r>
            <a:r>
              <a:rPr lang="de-DE" sz="4000" dirty="0">
                <a:latin typeface="Comic Sans MS" pitchFamily="66" charset="0"/>
              </a:rPr>
              <a:t> </a:t>
            </a:r>
            <a:r>
              <a:rPr lang="de-DE" sz="4000" dirty="0" err="1">
                <a:latin typeface="Comic Sans MS" pitchFamily="66" charset="0"/>
              </a:rPr>
              <a:t>duygudur</a:t>
            </a:r>
            <a:r>
              <a:rPr lang="de-DE" sz="3600" dirty="0">
                <a:latin typeface="Comic Sans MS" pitchFamily="66" charset="0"/>
              </a:rPr>
              <a:t>.</a:t>
            </a:r>
          </a:p>
          <a:p>
            <a:endParaRPr lang="tr-TR" sz="3600" dirty="0">
              <a:latin typeface="Comic Sans MS" pitchFamily="66" charset="0"/>
            </a:endParaRPr>
          </a:p>
        </p:txBody>
      </p:sp>
    </p:spTree>
    <p:extLst>
      <p:ext uri="{BB962C8B-B14F-4D97-AF65-F5344CB8AC3E}">
        <p14:creationId xmlns:p14="http://schemas.microsoft.com/office/powerpoint/2010/main" val="158185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4000" dirty="0" smtClean="0">
                <a:solidFill>
                  <a:srgbClr val="CC0099"/>
                </a:solidFill>
              </a:rPr>
              <a:t> </a:t>
            </a:r>
            <a:r>
              <a:rPr lang="en-US" sz="4000" b="1" dirty="0" smtClean="0">
                <a:solidFill>
                  <a:srgbClr val="CC0099"/>
                </a:solidFill>
              </a:rPr>
              <a:t> </a:t>
            </a:r>
            <a:r>
              <a:rPr lang="en-US" sz="4000" b="1" dirty="0" err="1" smtClean="0">
                <a:solidFill>
                  <a:srgbClr val="CC0099"/>
                </a:solidFill>
              </a:rPr>
              <a:t>Öfke</a:t>
            </a:r>
            <a:r>
              <a:rPr lang="tr-TR" sz="4000" b="1" dirty="0" err="1" smtClean="0">
                <a:solidFill>
                  <a:srgbClr val="CC0099"/>
                </a:solidFill>
              </a:rPr>
              <a:t>lendiğimde</a:t>
            </a:r>
            <a:r>
              <a:rPr lang="tr-TR" sz="4000" b="1" dirty="0" smtClean="0">
                <a:solidFill>
                  <a:srgbClr val="CC0099"/>
                </a:solidFill>
              </a:rPr>
              <a:t> bedenimde şunlar oluyor</a:t>
            </a:r>
            <a:r>
              <a:rPr lang="en-US" sz="4000" b="1" dirty="0" smtClean="0">
                <a:solidFill>
                  <a:srgbClr val="CC0099"/>
                </a:solidFill>
              </a:rPr>
              <a:t>:</a:t>
            </a:r>
            <a:endParaRPr lang="tr-TR" sz="4000" b="1" dirty="0" smtClean="0">
              <a:solidFill>
                <a:srgbClr val="CC0099"/>
              </a:solidFill>
            </a:endParaRPr>
          </a:p>
        </p:txBody>
      </p:sp>
      <p:sp>
        <p:nvSpPr>
          <p:cNvPr id="7171" name="Rectangle 3"/>
          <p:cNvSpPr>
            <a:spLocks noGrp="1" noChangeArrowheads="1"/>
          </p:cNvSpPr>
          <p:nvPr>
            <p:ph type="body" idx="1"/>
          </p:nvPr>
        </p:nvSpPr>
        <p:spPr/>
        <p:txBody>
          <a:bodyPr>
            <a:normAutofit lnSpcReduction="10000"/>
          </a:bodyPr>
          <a:lstStyle/>
          <a:p>
            <a:pPr eaLnBrk="1" hangingPunct="1"/>
            <a:r>
              <a:rPr lang="tr-TR" dirty="0" smtClean="0"/>
              <a:t>Kaşlarım çatılıyor</a:t>
            </a:r>
          </a:p>
          <a:p>
            <a:pPr eaLnBrk="1" hangingPunct="1"/>
            <a:r>
              <a:rPr lang="tr-TR" dirty="0" smtClean="0"/>
              <a:t>Yüzüm ve kulaklarım kızarıyor</a:t>
            </a:r>
            <a:endParaRPr lang="en-US" dirty="0" smtClean="0"/>
          </a:p>
          <a:p>
            <a:pPr eaLnBrk="1" hangingPunct="1"/>
            <a:r>
              <a:rPr lang="tr-TR" dirty="0" smtClean="0"/>
              <a:t>Çenem kasılıyor ve dişlerim kitleniyor</a:t>
            </a:r>
            <a:endParaRPr lang="en-US" dirty="0" smtClean="0"/>
          </a:p>
          <a:p>
            <a:pPr eaLnBrk="1" hangingPunct="1"/>
            <a:r>
              <a:rPr lang="tr-TR" dirty="0" smtClean="0"/>
              <a:t>Sık ve kısa nefes alıyorum</a:t>
            </a:r>
          </a:p>
          <a:p>
            <a:pPr eaLnBrk="1" hangingPunct="1"/>
            <a:r>
              <a:rPr lang="tr-TR" dirty="0" smtClean="0"/>
              <a:t>Kalbim hızlı atıyor</a:t>
            </a:r>
          </a:p>
          <a:p>
            <a:pPr eaLnBrk="1" hangingPunct="1"/>
            <a:r>
              <a:rPr lang="tr-TR" dirty="0" smtClean="0"/>
              <a:t>Yumruklarımı sıkıyorum</a:t>
            </a:r>
          </a:p>
          <a:p>
            <a:pPr eaLnBrk="1" hangingPunct="1"/>
            <a:r>
              <a:rPr lang="tr-TR" dirty="0" smtClean="0"/>
              <a:t>Terliyorum </a:t>
            </a:r>
          </a:p>
          <a:p>
            <a:pPr eaLnBrk="1" hangingPunct="1"/>
            <a:r>
              <a:rPr lang="tr-TR" dirty="0" smtClean="0"/>
              <a:t>Kaslarım kasılıyor</a:t>
            </a:r>
            <a:endParaRPr lang="en-US" dirty="0" smtClean="0"/>
          </a:p>
        </p:txBody>
      </p:sp>
      <p:pic>
        <p:nvPicPr>
          <p:cNvPr id="17412" name="Picture 4" desc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933825"/>
            <a:ext cx="2771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30368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171">
                                            <p:txEl>
                                              <p:pRg st="0" end="0"/>
                                            </p:txEl>
                                          </p:spTgt>
                                        </p:tgtEl>
                                        <p:attrNameLst>
                                          <p:attrName>style.visibility</p:attrName>
                                        </p:attrNameLst>
                                      </p:cBhvr>
                                      <p:to>
                                        <p:strVal val="visible"/>
                                      </p:to>
                                    </p:set>
                                    <p:animEffect transition="in" filter="fade">
                                      <p:cBhvr>
                                        <p:cTn id="17" dur="1000"/>
                                        <p:tgtEl>
                                          <p:spTgt spid="7171">
                                            <p:txEl>
                                              <p:pRg st="0" end="0"/>
                                            </p:txEl>
                                          </p:spTgt>
                                        </p:tgtEl>
                                      </p:cBhvr>
                                    </p:animEffect>
                                    <p:anim calcmode="lin" valueType="num">
                                      <p:cBhvr>
                                        <p:cTn id="1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171">
                                            <p:txEl>
                                              <p:pRg st="1" end="1"/>
                                            </p:txEl>
                                          </p:spTgt>
                                        </p:tgtEl>
                                        <p:attrNameLst>
                                          <p:attrName>style.visibility</p:attrName>
                                        </p:attrNameLst>
                                      </p:cBhvr>
                                      <p:to>
                                        <p:strVal val="visible"/>
                                      </p:to>
                                    </p:set>
                                    <p:animEffect transition="in" filter="fade">
                                      <p:cBhvr>
                                        <p:cTn id="24" dur="1000"/>
                                        <p:tgtEl>
                                          <p:spTgt spid="7171">
                                            <p:txEl>
                                              <p:pRg st="1" end="1"/>
                                            </p:txEl>
                                          </p:spTgt>
                                        </p:tgtEl>
                                      </p:cBhvr>
                                    </p:animEffect>
                                    <p:anim calcmode="lin" valueType="num">
                                      <p:cBhvr>
                                        <p:cTn id="2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Effect transition="in" filter="fade">
                                      <p:cBhvr>
                                        <p:cTn id="31" dur="1000"/>
                                        <p:tgtEl>
                                          <p:spTgt spid="7171">
                                            <p:txEl>
                                              <p:pRg st="2" end="2"/>
                                            </p:txEl>
                                          </p:spTgt>
                                        </p:tgtEl>
                                      </p:cBhvr>
                                    </p:animEffect>
                                    <p:anim calcmode="lin" valueType="num">
                                      <p:cBhvr>
                                        <p:cTn id="3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7171">
                                            <p:txEl>
                                              <p:pRg st="3" end="3"/>
                                            </p:txEl>
                                          </p:spTgt>
                                        </p:tgtEl>
                                        <p:attrNameLst>
                                          <p:attrName>style.visibility</p:attrName>
                                        </p:attrNameLst>
                                      </p:cBhvr>
                                      <p:to>
                                        <p:strVal val="visible"/>
                                      </p:to>
                                    </p:set>
                                    <p:animEffect transition="in" filter="fade">
                                      <p:cBhvr>
                                        <p:cTn id="38" dur="1000"/>
                                        <p:tgtEl>
                                          <p:spTgt spid="7171">
                                            <p:txEl>
                                              <p:pRg st="3" end="3"/>
                                            </p:txEl>
                                          </p:spTgt>
                                        </p:tgtEl>
                                      </p:cBhvr>
                                    </p:animEffect>
                                    <p:anim calcmode="lin" valueType="num">
                                      <p:cBhvr>
                                        <p:cTn id="3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7171">
                                            <p:txEl>
                                              <p:pRg st="4" end="4"/>
                                            </p:txEl>
                                          </p:spTgt>
                                        </p:tgtEl>
                                        <p:attrNameLst>
                                          <p:attrName>style.visibility</p:attrName>
                                        </p:attrNameLst>
                                      </p:cBhvr>
                                      <p:to>
                                        <p:strVal val="visible"/>
                                      </p:to>
                                    </p:set>
                                    <p:animEffect transition="in" filter="fade">
                                      <p:cBhvr>
                                        <p:cTn id="45" dur="1000"/>
                                        <p:tgtEl>
                                          <p:spTgt spid="7171">
                                            <p:txEl>
                                              <p:pRg st="4" end="4"/>
                                            </p:txEl>
                                          </p:spTgt>
                                        </p:tgtEl>
                                      </p:cBhvr>
                                    </p:animEffect>
                                    <p:anim calcmode="lin" valueType="num">
                                      <p:cBhvr>
                                        <p:cTn id="4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7171">
                                            <p:txEl>
                                              <p:pRg st="5" end="5"/>
                                            </p:txEl>
                                          </p:spTgt>
                                        </p:tgtEl>
                                        <p:attrNameLst>
                                          <p:attrName>style.visibility</p:attrName>
                                        </p:attrNameLst>
                                      </p:cBhvr>
                                      <p:to>
                                        <p:strVal val="visible"/>
                                      </p:to>
                                    </p:set>
                                    <p:animEffect transition="in" filter="fade">
                                      <p:cBhvr>
                                        <p:cTn id="52" dur="1000"/>
                                        <p:tgtEl>
                                          <p:spTgt spid="7171">
                                            <p:txEl>
                                              <p:pRg st="5" end="5"/>
                                            </p:txEl>
                                          </p:spTgt>
                                        </p:tgtEl>
                                      </p:cBhvr>
                                    </p:animEffect>
                                    <p:anim calcmode="lin" valueType="num">
                                      <p:cBhvr>
                                        <p:cTn id="5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7171">
                                            <p:txEl>
                                              <p:pRg st="6" end="6"/>
                                            </p:txEl>
                                          </p:spTgt>
                                        </p:tgtEl>
                                        <p:attrNameLst>
                                          <p:attrName>style.visibility</p:attrName>
                                        </p:attrNameLst>
                                      </p:cBhvr>
                                      <p:to>
                                        <p:strVal val="visible"/>
                                      </p:to>
                                    </p:set>
                                    <p:animEffect transition="in" filter="fade">
                                      <p:cBhvr>
                                        <p:cTn id="59" dur="1000"/>
                                        <p:tgtEl>
                                          <p:spTgt spid="7171">
                                            <p:txEl>
                                              <p:pRg st="6" end="6"/>
                                            </p:txEl>
                                          </p:spTgt>
                                        </p:tgtEl>
                                      </p:cBhvr>
                                    </p:animEffect>
                                    <p:anim calcmode="lin" valueType="num">
                                      <p:cBhvr>
                                        <p:cTn id="6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7171">
                                            <p:txEl>
                                              <p:pRg st="7" end="7"/>
                                            </p:txEl>
                                          </p:spTgt>
                                        </p:tgtEl>
                                        <p:attrNameLst>
                                          <p:attrName>style.visibility</p:attrName>
                                        </p:attrNameLst>
                                      </p:cBhvr>
                                      <p:to>
                                        <p:strVal val="visible"/>
                                      </p:to>
                                    </p:set>
                                    <p:animEffect transition="in" filter="fade">
                                      <p:cBhvr>
                                        <p:cTn id="66" dur="1000"/>
                                        <p:tgtEl>
                                          <p:spTgt spid="7171">
                                            <p:txEl>
                                              <p:pRg st="7" end="7"/>
                                            </p:txEl>
                                          </p:spTgt>
                                        </p:tgtEl>
                                      </p:cBhvr>
                                    </p:animEffect>
                                    <p:anim calcmode="lin" valueType="num">
                                      <p:cBhvr>
                                        <p:cTn id="6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Rot="1" noChangeArrowheads="1"/>
          </p:cNvSpPr>
          <p:nvPr>
            <p:ph type="title"/>
          </p:nvPr>
        </p:nvSpPr>
        <p:spPr/>
        <p:txBody>
          <a:bodyPr/>
          <a:lstStyle/>
          <a:p>
            <a:pPr eaLnBrk="1" hangingPunct="1"/>
            <a:r>
              <a:rPr lang="tr-TR" smtClean="0">
                <a:solidFill>
                  <a:srgbClr val="FF5050"/>
                </a:solidFill>
                <a:latin typeface="Comic Sans MS" pitchFamily="66" charset="0"/>
              </a:rPr>
              <a:t>Öfkelendiğimizde…</a:t>
            </a:r>
          </a:p>
        </p:txBody>
      </p:sp>
      <p:sp>
        <p:nvSpPr>
          <p:cNvPr id="11267" name="Rectangle 3"/>
          <p:cNvSpPr>
            <a:spLocks noGrp="1" noRot="1" noChangeArrowheads="1"/>
          </p:cNvSpPr>
          <p:nvPr>
            <p:ph type="body" sz="half" idx="1"/>
          </p:nvPr>
        </p:nvSpPr>
        <p:spPr>
          <a:xfrm>
            <a:off x="457200" y="1600200"/>
            <a:ext cx="6346825" cy="4852988"/>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SALDIRABİLİRİZ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BASTIRABİLİRİZ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ANLATABİLİRİZ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UNUTABİLİRİZ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GİZLEYEBİLİRİZ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BAĞIRABİLİRİZ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AĞLAYABİLİRİZ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YÜZLEŞEBİLİRİZ</a:t>
            </a:r>
          </a:p>
          <a:p>
            <a:pPr marL="274320" indent="-274320" eaLnBrk="1" fontAlgn="auto" hangingPunct="1">
              <a:lnSpc>
                <a:spcPct val="90000"/>
              </a:lnSpc>
              <a:spcAft>
                <a:spcPts val="0"/>
              </a:spcAft>
              <a:buClr>
                <a:schemeClr val="accent3"/>
              </a:buClr>
              <a:buFont typeface="Wingdings 2"/>
              <a:buChar char=""/>
              <a:defRPr/>
            </a:pPr>
            <a:r>
              <a:rPr lang="tr-TR" sz="2800" b="1">
                <a:latin typeface="Comic Sans MS" pitchFamily="66" charset="0"/>
              </a:rPr>
              <a:t>ÖFKEMİZİ KONROL EDEBİLİRİZ…</a:t>
            </a:r>
          </a:p>
          <a:p>
            <a:pPr marL="274320" indent="-274320" eaLnBrk="1" fontAlgn="auto" hangingPunct="1">
              <a:lnSpc>
                <a:spcPct val="90000"/>
              </a:lnSpc>
              <a:spcAft>
                <a:spcPts val="0"/>
              </a:spcAft>
              <a:buClr>
                <a:schemeClr val="accent3"/>
              </a:buClr>
              <a:buFont typeface="Wingdings" pitchFamily="2" charset="2"/>
              <a:buNone/>
              <a:defRPr/>
            </a:pPr>
            <a:endParaRPr lang="tr-TR" sz="2800" b="1">
              <a:latin typeface="Comic Sans MS" pitchFamily="66" charset="0"/>
            </a:endParaRPr>
          </a:p>
          <a:p>
            <a:pPr marL="274320" indent="-274320" eaLnBrk="1" fontAlgn="auto" hangingPunct="1">
              <a:lnSpc>
                <a:spcPct val="90000"/>
              </a:lnSpc>
              <a:spcAft>
                <a:spcPts val="0"/>
              </a:spcAft>
              <a:buClr>
                <a:schemeClr val="accent3"/>
              </a:buClr>
              <a:buFont typeface="Wingdings 2"/>
              <a:buChar char=""/>
              <a:defRPr/>
            </a:pPr>
            <a:endParaRPr lang="tr-TR" sz="2800" b="1">
              <a:solidFill>
                <a:srgbClr val="000000"/>
              </a:solidFill>
              <a:effectLst>
                <a:outerShdw blurRad="38100" dist="38100" dir="2700000" algn="tl">
                  <a:srgbClr val="FFFFFF"/>
                </a:outerShdw>
              </a:effectLst>
              <a:latin typeface="Comic Sans MS" pitchFamily="66" charset="0"/>
            </a:endParaRPr>
          </a:p>
        </p:txBody>
      </p:sp>
      <p:pic>
        <p:nvPicPr>
          <p:cNvPr id="18436" name="Picture 8" descr="1644sh"/>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0313" y="3567113"/>
            <a:ext cx="1143000" cy="866775"/>
          </a:xfrm>
        </p:spPr>
      </p:pic>
    </p:spTree>
    <p:extLst>
      <p:ext uri="{BB962C8B-B14F-4D97-AF65-F5344CB8AC3E}">
        <p14:creationId xmlns:p14="http://schemas.microsoft.com/office/powerpoint/2010/main" val="1173922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stCondLst>
                                            <p:cond delay="0"/>
                                          </p:stCondLst>
                                        </p:cTn>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1000">
                                          <p:stCondLst>
                                            <p:cond delay="0"/>
                                          </p:stCondLst>
                                        </p:cTn>
                                        <p:tgtEl>
                                          <p:spTgt spid="11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fade">
                                      <p:cBhvr>
                                        <p:cTn id="24" dur="1000">
                                          <p:stCondLst>
                                            <p:cond delay="0"/>
                                          </p:stCondLst>
                                        </p:cTn>
                                        <p:tgtEl>
                                          <p:spTgt spid="112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fade">
                                      <p:cBhvr>
                                        <p:cTn id="29" dur="1000">
                                          <p:stCondLst>
                                            <p:cond delay="0"/>
                                          </p:stCondLst>
                                        </p:cTn>
                                        <p:tgtEl>
                                          <p:spTgt spid="112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267">
                                            <p:txEl>
                                              <p:pRg st="4" end="4"/>
                                            </p:txEl>
                                          </p:spTgt>
                                        </p:tgtEl>
                                        <p:attrNameLst>
                                          <p:attrName>style.visibility</p:attrName>
                                        </p:attrNameLst>
                                      </p:cBhvr>
                                      <p:to>
                                        <p:strVal val="visible"/>
                                      </p:to>
                                    </p:set>
                                    <p:animEffect transition="in" filter="fade">
                                      <p:cBhvr>
                                        <p:cTn id="34" dur="1000">
                                          <p:stCondLst>
                                            <p:cond delay="0"/>
                                          </p:stCondLst>
                                        </p:cTn>
                                        <p:tgtEl>
                                          <p:spTgt spid="1126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267">
                                            <p:txEl>
                                              <p:pRg st="5" end="5"/>
                                            </p:txEl>
                                          </p:spTgt>
                                        </p:tgtEl>
                                        <p:attrNameLst>
                                          <p:attrName>style.visibility</p:attrName>
                                        </p:attrNameLst>
                                      </p:cBhvr>
                                      <p:to>
                                        <p:strVal val="visible"/>
                                      </p:to>
                                    </p:set>
                                    <p:animEffect transition="in" filter="fade">
                                      <p:cBhvr>
                                        <p:cTn id="39" dur="1000">
                                          <p:stCondLst>
                                            <p:cond delay="0"/>
                                          </p:stCondLst>
                                        </p:cTn>
                                        <p:tgtEl>
                                          <p:spTgt spid="1126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267">
                                            <p:txEl>
                                              <p:pRg st="6" end="6"/>
                                            </p:txEl>
                                          </p:spTgt>
                                        </p:tgtEl>
                                        <p:attrNameLst>
                                          <p:attrName>style.visibility</p:attrName>
                                        </p:attrNameLst>
                                      </p:cBhvr>
                                      <p:to>
                                        <p:strVal val="visible"/>
                                      </p:to>
                                    </p:set>
                                    <p:animEffect transition="in" filter="fade">
                                      <p:cBhvr>
                                        <p:cTn id="44" dur="1000">
                                          <p:stCondLst>
                                            <p:cond delay="0"/>
                                          </p:stCondLst>
                                        </p:cTn>
                                        <p:tgtEl>
                                          <p:spTgt spid="1126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Effect transition="in" filter="fade">
                                      <p:cBhvr>
                                        <p:cTn id="49" dur="1000">
                                          <p:stCondLst>
                                            <p:cond delay="0"/>
                                          </p:stCondLst>
                                        </p:cTn>
                                        <p:tgtEl>
                                          <p:spTgt spid="11267">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267">
                                            <p:txEl>
                                              <p:pRg st="8" end="8"/>
                                            </p:txEl>
                                          </p:spTgt>
                                        </p:tgtEl>
                                        <p:attrNameLst>
                                          <p:attrName>style.visibility</p:attrName>
                                        </p:attrNameLst>
                                      </p:cBhvr>
                                      <p:to>
                                        <p:strVal val="visible"/>
                                      </p:to>
                                    </p:set>
                                    <p:animEffect transition="in" filter="fade">
                                      <p:cBhvr>
                                        <p:cTn id="54" dur="1000">
                                          <p:stCondLst>
                                            <p:cond delay="0"/>
                                          </p:stCondLst>
                                        </p:cTn>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kumimoji="0" lang="tr-TR" sz="4800" b="1" i="0" u="none" strike="noStrike" kern="0" cap="none" spc="0" normalizeH="0" baseline="0" noProof="0" dirty="0" smtClean="0">
                <a:ln>
                  <a:noFill/>
                </a:ln>
                <a:solidFill>
                  <a:srgbClr val="006666"/>
                </a:solidFill>
                <a:effectLst>
                  <a:outerShdw blurRad="38100" dist="38100" dir="2700000" algn="tl">
                    <a:srgbClr val="C0C0C0"/>
                  </a:outerShdw>
                </a:effectLst>
                <a:uLnTx/>
                <a:uFillTx/>
                <a:latin typeface="Verdana"/>
                <a:ea typeface="+mj-ea"/>
                <a:cs typeface="+mj-cs"/>
              </a:rPr>
              <a:t>ÖFKE NEDİR?</a:t>
            </a:r>
            <a:endParaRPr lang="tr-TR" dirty="0"/>
          </a:p>
        </p:txBody>
      </p:sp>
      <p:sp>
        <p:nvSpPr>
          <p:cNvPr id="2" name="İçerik Yer Tutucusu 1"/>
          <p:cNvSpPr>
            <a:spLocks noGrp="1"/>
          </p:cNvSpPr>
          <p:nvPr>
            <p:ph idx="1"/>
          </p:nvPr>
        </p:nvSpPr>
        <p:spPr/>
        <p:txBody>
          <a:bodyPr/>
          <a:lstStyle/>
          <a:p>
            <a:pPr>
              <a:defRPr/>
            </a:pPr>
            <a:r>
              <a:rPr lang="tr-TR" b="1" u="sng" dirty="0">
                <a:solidFill>
                  <a:schemeClr val="tx2">
                    <a:lumMod val="60000"/>
                    <a:lumOff val="40000"/>
                  </a:schemeClr>
                </a:solidFill>
                <a:latin typeface="Comic Sans MS" pitchFamily="66" charset="0"/>
              </a:rPr>
              <a:t>Öfke:</a:t>
            </a:r>
            <a:r>
              <a:rPr lang="tr-TR" b="1" dirty="0">
                <a:solidFill>
                  <a:schemeClr val="tx2">
                    <a:lumMod val="60000"/>
                    <a:lumOff val="40000"/>
                  </a:schemeClr>
                </a:solidFill>
                <a:latin typeface="Comic Sans MS" pitchFamily="66" charset="0"/>
              </a:rPr>
              <a:t> </a:t>
            </a:r>
            <a:r>
              <a:rPr lang="tr-TR" b="1" i="1" dirty="0">
                <a:solidFill>
                  <a:srgbClr val="000000"/>
                </a:solidFill>
                <a:latin typeface="Comic Sans MS" pitchFamily="66" charset="0"/>
              </a:rPr>
              <a:t>Bireyin herhangi bir engellenme, adaletsizlik ya da </a:t>
            </a:r>
            <a:r>
              <a:rPr lang="tr-TR" b="1" i="1" dirty="0" smtClean="0">
                <a:solidFill>
                  <a:srgbClr val="000000"/>
                </a:solidFill>
                <a:latin typeface="Comic Sans MS" pitchFamily="66" charset="0"/>
              </a:rPr>
              <a:t>kendine yönelik </a:t>
            </a:r>
            <a:r>
              <a:rPr lang="tr-TR" b="1" i="1" dirty="0">
                <a:solidFill>
                  <a:srgbClr val="000000"/>
                </a:solidFill>
                <a:latin typeface="Comic Sans MS" pitchFamily="66" charset="0"/>
              </a:rPr>
              <a:t>bir tehdit hissettiğinde yaşanan duygudur</a:t>
            </a:r>
            <a:endParaRPr lang="tr-TR" dirty="0">
              <a:latin typeface="Comic Sans MS" pitchFamily="66" charset="0"/>
            </a:endParaRPr>
          </a:p>
          <a:p>
            <a:pPr>
              <a:buNone/>
              <a:defRPr/>
            </a:pPr>
            <a:r>
              <a:rPr lang="tr-TR" dirty="0"/>
              <a:t> </a:t>
            </a:r>
          </a:p>
          <a:p>
            <a:endParaRPr lang="tr-TR" dirty="0"/>
          </a:p>
        </p:txBody>
      </p:sp>
      <p:pic>
        <p:nvPicPr>
          <p:cNvPr id="4" name="Picture 4" descr="ÖF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73016"/>
            <a:ext cx="367283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9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0" y="1268413"/>
            <a:ext cx="7812088" cy="4321175"/>
          </a:xfrm>
        </p:spPr>
        <p:txBody>
          <a:bodyPr/>
          <a:lstStyle/>
          <a:p>
            <a:pPr algn="ctr" eaLnBrk="1" hangingPunct="1"/>
            <a:r>
              <a:rPr lang="tr-TR" sz="6600" smtClean="0">
                <a:solidFill>
                  <a:srgbClr val="FF5050"/>
                </a:solidFill>
                <a:latin typeface="Comic Sans MS" pitchFamily="66" charset="0"/>
              </a:rPr>
              <a:t/>
            </a:r>
            <a:br>
              <a:rPr lang="tr-TR" sz="6600" smtClean="0">
                <a:solidFill>
                  <a:srgbClr val="FF5050"/>
                </a:solidFill>
                <a:latin typeface="Comic Sans MS" pitchFamily="66" charset="0"/>
              </a:rPr>
            </a:br>
            <a:r>
              <a:rPr lang="tr-TR" sz="6600" smtClean="0">
                <a:solidFill>
                  <a:srgbClr val="FF5050"/>
                </a:solidFill>
                <a:latin typeface="Comic Sans MS" pitchFamily="66" charset="0"/>
              </a:rPr>
              <a:t/>
            </a:r>
            <a:br>
              <a:rPr lang="tr-TR" sz="6600" smtClean="0">
                <a:solidFill>
                  <a:srgbClr val="FF5050"/>
                </a:solidFill>
                <a:latin typeface="Comic Sans MS" pitchFamily="66" charset="0"/>
              </a:rPr>
            </a:br>
            <a:r>
              <a:rPr lang="tr-TR" sz="6600" smtClean="0">
                <a:solidFill>
                  <a:srgbClr val="FF5050"/>
                </a:solidFill>
                <a:latin typeface="Comic Sans MS" pitchFamily="66" charset="0"/>
              </a:rPr>
              <a:t>  ÖFKENİ KONTROL ET…</a:t>
            </a:r>
          </a:p>
        </p:txBody>
      </p:sp>
      <p:pic>
        <p:nvPicPr>
          <p:cNvPr id="19459" name="Picture 4" descr="C:\Users\g\Desktop\imagesCAF33J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7" y="620688"/>
            <a:ext cx="424847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692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animEffect transition="in" filter="fade">
                                      <p:cBhvr>
                                        <p:cTn id="9"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4213" y="836613"/>
            <a:ext cx="79914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FF5050"/>
                </a:solidFill>
                <a:latin typeface="Comic Sans MS" pitchFamily="66" charset="0"/>
              </a:rPr>
              <a:t>Öfkenin Kontrol Edilmesi</a:t>
            </a:r>
            <a:r>
              <a:rPr lang="en-US" sz="3600">
                <a:solidFill>
                  <a:srgbClr val="FF5050"/>
                </a:solidFill>
                <a:latin typeface="Comic Sans MS" pitchFamily="66" charset="0"/>
              </a:rPr>
              <a:t>:</a:t>
            </a:r>
            <a:r>
              <a:rPr lang="en-US" sz="2800">
                <a:latin typeface="Comic Sans MS" pitchFamily="66" charset="0"/>
              </a:rPr>
              <a:t> </a:t>
            </a:r>
            <a:endParaRPr lang="tr-TR" sz="2800">
              <a:latin typeface="Comic Sans MS" pitchFamily="66" charset="0"/>
            </a:endParaRPr>
          </a:p>
          <a:p>
            <a:endParaRPr lang="tr-TR" sz="2800">
              <a:latin typeface="Comic Sans MS" pitchFamily="66" charset="0"/>
            </a:endParaRPr>
          </a:p>
          <a:p>
            <a:pPr>
              <a:lnSpc>
                <a:spcPct val="80000"/>
              </a:lnSpc>
              <a:spcBef>
                <a:spcPct val="20000"/>
              </a:spcBef>
            </a:pPr>
            <a:r>
              <a:rPr lang="en-US" sz="2800">
                <a:latin typeface="Comic Sans MS" pitchFamily="66" charset="0"/>
              </a:rPr>
              <a:t>Öfkeyi doğru ifade etme becerisini kazanmaya “</a:t>
            </a:r>
            <a:r>
              <a:rPr lang="en-US" sz="2800">
                <a:solidFill>
                  <a:srgbClr val="FF5050"/>
                </a:solidFill>
                <a:latin typeface="Comic Sans MS" pitchFamily="66" charset="0"/>
              </a:rPr>
              <a:t>öfke kontrolü</a:t>
            </a:r>
            <a:r>
              <a:rPr lang="en-US" sz="2800">
                <a:latin typeface="Comic Sans MS" pitchFamily="66" charset="0"/>
              </a:rPr>
              <a:t>” denir.</a:t>
            </a:r>
            <a:endParaRPr lang="tr-TR" sz="2800">
              <a:latin typeface="Comic Sans MS" pitchFamily="66" charset="0"/>
            </a:endParaRPr>
          </a:p>
          <a:p>
            <a:endParaRPr lang="tr-TR" sz="2800">
              <a:latin typeface="Comic Sans MS" pitchFamily="66" charset="0"/>
            </a:endParaRPr>
          </a:p>
          <a:p>
            <a:r>
              <a:rPr lang="tr-TR" sz="2800">
                <a:latin typeface="Comic Sans MS" pitchFamily="66" charset="0"/>
              </a:rPr>
              <a:t>  Öfke kontrolünde temel amaç; saldırganlıktan uzak, şiddet içermeyen, kişinin kendisine ve çevresine zarar vermeyecek şekilde  duygusunu ifade becerisi kazanmasıdır.          </a:t>
            </a:r>
          </a:p>
        </p:txBody>
      </p:sp>
      <p:pic>
        <p:nvPicPr>
          <p:cNvPr id="20483" name="Picture 5" descr="argue24l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6010275"/>
            <a:ext cx="27003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823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tr-TR" smtClean="0">
                <a:solidFill>
                  <a:srgbClr val="FF5050"/>
                </a:solidFill>
              </a:rPr>
              <a:t>ÖFKELENMEYİN!... AFFEDİN!...</a:t>
            </a:r>
          </a:p>
        </p:txBody>
      </p:sp>
      <p:sp>
        <p:nvSpPr>
          <p:cNvPr id="32771" name="Rectangle 3"/>
          <p:cNvSpPr>
            <a:spLocks noGrp="1" noRot="1" noChangeArrowheads="1"/>
          </p:cNvSpPr>
          <p:nvPr>
            <p:ph idx="1"/>
          </p:nvPr>
        </p:nvSpPr>
        <p:spPr>
          <a:xfrm>
            <a:off x="838200" y="2636838"/>
            <a:ext cx="8007350" cy="3459162"/>
          </a:xfrm>
        </p:spPr>
        <p:txBody>
          <a:bodyPr/>
          <a:lstStyle/>
          <a:p>
            <a:pPr eaLnBrk="1" hangingPunct="1"/>
            <a:r>
              <a:rPr lang="tr-TR" sz="4000" smtClean="0">
                <a:latin typeface="Comic Sans MS" pitchFamily="66" charset="0"/>
              </a:rPr>
              <a:t>İntikam alıp da sonunda pişman olmaktansa, affedip de pişman olmak daha iyidir.</a:t>
            </a:r>
          </a:p>
          <a:p>
            <a:pPr eaLnBrk="1" hangingPunct="1"/>
            <a:r>
              <a:rPr lang="tr-TR" sz="4000" smtClean="0">
                <a:latin typeface="Comic Sans MS" pitchFamily="66" charset="0"/>
              </a:rPr>
              <a:t>Affetmek güçlüyü daha güçlü yapar.</a:t>
            </a:r>
          </a:p>
        </p:txBody>
      </p:sp>
    </p:spTree>
    <p:extLst>
      <p:ext uri="{BB962C8B-B14F-4D97-AF65-F5344CB8AC3E}">
        <p14:creationId xmlns:p14="http://schemas.microsoft.com/office/powerpoint/2010/main" val="3200420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p:txBody>
          <a:bodyPr/>
          <a:lstStyle/>
          <a:p>
            <a:pPr eaLnBrk="1" hangingPunct="1"/>
            <a:r>
              <a:rPr lang="tr-TR" smtClean="0">
                <a:solidFill>
                  <a:srgbClr val="FF5050"/>
                </a:solidFill>
              </a:rPr>
              <a:t>AFFEDİN</a:t>
            </a:r>
          </a:p>
        </p:txBody>
      </p:sp>
      <p:sp>
        <p:nvSpPr>
          <p:cNvPr id="272387" name="Rectangle 3"/>
          <p:cNvSpPr>
            <a:spLocks noGrp="1" noRot="1" noChangeArrowheads="1"/>
          </p:cNvSpPr>
          <p:nvPr>
            <p:ph idx="1"/>
          </p:nvPr>
        </p:nvSpPr>
        <p:spPr/>
        <p:txBody>
          <a:bodyPr/>
          <a:lstStyle/>
          <a:p>
            <a:pPr eaLnBrk="1" hangingPunct="1"/>
            <a:r>
              <a:rPr lang="tr-TR" smtClean="0">
                <a:latin typeface="Comic Sans MS" pitchFamily="66" charset="0"/>
              </a:rPr>
              <a:t>AFFETMEK KONTROLÜ YENİDEN SİZE KAZANDIRIR.</a:t>
            </a:r>
          </a:p>
          <a:p>
            <a:pPr eaLnBrk="1" hangingPunct="1"/>
            <a:r>
              <a:rPr lang="tr-TR" smtClean="0">
                <a:latin typeface="Comic Sans MS" pitchFamily="66" charset="0"/>
              </a:rPr>
              <a:t>AFFETMEYİ SEÇTİĞİNİZDE ÇEVRENİZDEKİLER SİZE DAHA OLUMLU YAKLAŞIR</a:t>
            </a:r>
          </a:p>
          <a:p>
            <a:pPr eaLnBrk="1" hangingPunct="1"/>
            <a:r>
              <a:rPr lang="tr-TR" smtClean="0">
                <a:latin typeface="Comic Sans MS" pitchFamily="66" charset="0"/>
              </a:rPr>
              <a:t>AFFETMEK SİZİ ÖZGÜRLEŞTİRİR</a:t>
            </a:r>
          </a:p>
          <a:p>
            <a:pPr eaLnBrk="1" hangingPunct="1"/>
            <a:r>
              <a:rPr lang="tr-TR" smtClean="0">
                <a:latin typeface="Comic Sans MS" pitchFamily="66" charset="0"/>
              </a:rPr>
              <a:t>AFFETMEMEK EN ÇOK SİZİ ÜZER</a:t>
            </a:r>
          </a:p>
        </p:txBody>
      </p:sp>
    </p:spTree>
    <p:extLst>
      <p:ext uri="{BB962C8B-B14F-4D97-AF65-F5344CB8AC3E}">
        <p14:creationId xmlns:p14="http://schemas.microsoft.com/office/powerpoint/2010/main" val="2985995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500" fill="hold"/>
                                        <p:tgtEl>
                                          <p:spTgt spid="272386"/>
                                        </p:tgtEl>
                                        <p:attrNameLst>
                                          <p:attrName>ppt_w</p:attrName>
                                        </p:attrNameLst>
                                      </p:cBhvr>
                                      <p:tavLst>
                                        <p:tav tm="0">
                                          <p:val>
                                            <p:fltVal val="0"/>
                                          </p:val>
                                        </p:tav>
                                        <p:tav tm="100000">
                                          <p:val>
                                            <p:strVal val="#ppt_w"/>
                                          </p:val>
                                        </p:tav>
                                      </p:tavLst>
                                    </p:anim>
                                    <p:anim calcmode="lin" valueType="num">
                                      <p:cBhvr>
                                        <p:cTn id="8" dur="500" fill="hold"/>
                                        <p:tgtEl>
                                          <p:spTgt spid="272386"/>
                                        </p:tgtEl>
                                        <p:attrNameLst>
                                          <p:attrName>ppt_h</p:attrName>
                                        </p:attrNameLst>
                                      </p:cBhvr>
                                      <p:tavLst>
                                        <p:tav tm="0">
                                          <p:val>
                                            <p:fltVal val="0"/>
                                          </p:val>
                                        </p:tav>
                                        <p:tav tm="100000">
                                          <p:val>
                                            <p:strVal val="#ppt_h"/>
                                          </p:val>
                                        </p:tav>
                                      </p:tavLst>
                                    </p:anim>
                                    <p:animEffect transition="in" filter="fade">
                                      <p:cBhvr>
                                        <p:cTn id="9" dur="500"/>
                                        <p:tgtEl>
                                          <p:spTgt spid="272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2387">
                                            <p:txEl>
                                              <p:pRg st="0" end="0"/>
                                            </p:txEl>
                                          </p:spTgt>
                                        </p:tgtEl>
                                        <p:attrNameLst>
                                          <p:attrName>style.visibility</p:attrName>
                                        </p:attrNameLst>
                                      </p:cBhvr>
                                      <p:to>
                                        <p:strVal val="visible"/>
                                      </p:to>
                                    </p:set>
                                    <p:animEffect transition="in" filter="fade">
                                      <p:cBhvr>
                                        <p:cTn id="14" dur="1000">
                                          <p:stCondLst>
                                            <p:cond delay="0"/>
                                          </p:stCondLst>
                                        </p:cTn>
                                        <p:tgtEl>
                                          <p:spTgt spid="2723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2387">
                                            <p:txEl>
                                              <p:pRg st="1" end="1"/>
                                            </p:txEl>
                                          </p:spTgt>
                                        </p:tgtEl>
                                        <p:attrNameLst>
                                          <p:attrName>style.visibility</p:attrName>
                                        </p:attrNameLst>
                                      </p:cBhvr>
                                      <p:to>
                                        <p:strVal val="visible"/>
                                      </p:to>
                                    </p:set>
                                    <p:animEffect transition="in" filter="fade">
                                      <p:cBhvr>
                                        <p:cTn id="19" dur="1000">
                                          <p:stCondLst>
                                            <p:cond delay="0"/>
                                          </p:stCondLst>
                                        </p:cTn>
                                        <p:tgtEl>
                                          <p:spTgt spid="27238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2387">
                                            <p:txEl>
                                              <p:pRg st="2" end="2"/>
                                            </p:txEl>
                                          </p:spTgt>
                                        </p:tgtEl>
                                        <p:attrNameLst>
                                          <p:attrName>style.visibility</p:attrName>
                                        </p:attrNameLst>
                                      </p:cBhvr>
                                      <p:to>
                                        <p:strVal val="visible"/>
                                      </p:to>
                                    </p:set>
                                    <p:animEffect transition="in" filter="fade">
                                      <p:cBhvr>
                                        <p:cTn id="24" dur="1000">
                                          <p:stCondLst>
                                            <p:cond delay="0"/>
                                          </p:stCondLst>
                                        </p:cTn>
                                        <p:tgtEl>
                                          <p:spTgt spid="27238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2387">
                                            <p:txEl>
                                              <p:pRg st="3" end="3"/>
                                            </p:txEl>
                                          </p:spTgt>
                                        </p:tgtEl>
                                        <p:attrNameLst>
                                          <p:attrName>style.visibility</p:attrName>
                                        </p:attrNameLst>
                                      </p:cBhvr>
                                      <p:to>
                                        <p:strVal val="visible"/>
                                      </p:to>
                                    </p:set>
                                    <p:animEffect transition="in" filter="fade">
                                      <p:cBhvr>
                                        <p:cTn id="29" dur="1000">
                                          <p:stCondLst>
                                            <p:cond delay="0"/>
                                          </p:stCondLst>
                                        </p:cTn>
                                        <p:tgtEl>
                                          <p:spTgt spid="272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B050"/>
                </a:solidFill>
              </a:rPr>
              <a:t>3 D TEKNİĞİ</a:t>
            </a:r>
            <a:endParaRPr lang="tr-TR" dirty="0">
              <a:solidFill>
                <a:srgbClr val="00B05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772816"/>
            <a:ext cx="6408712" cy="4176464"/>
          </a:xfrm>
        </p:spPr>
      </p:pic>
    </p:spTree>
    <p:extLst>
      <p:ext uri="{BB962C8B-B14F-4D97-AF65-F5344CB8AC3E}">
        <p14:creationId xmlns:p14="http://schemas.microsoft.com/office/powerpoint/2010/main" val="320476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Empati kurmasını öğrenmeliyiz</a:t>
            </a:r>
            <a:endParaRPr lang="tr-TR" dirty="0"/>
          </a:p>
        </p:txBody>
      </p:sp>
      <p:pic>
        <p:nvPicPr>
          <p:cNvPr id="23555" name="3 İçerik Yer Tutucusu" descr="empati (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600200"/>
            <a:ext cx="7643813" cy="4900613"/>
          </a:xfrm>
        </p:spPr>
      </p:pic>
    </p:spTree>
    <p:extLst>
      <p:ext uri="{BB962C8B-B14F-4D97-AF65-F5344CB8AC3E}">
        <p14:creationId xmlns:p14="http://schemas.microsoft.com/office/powerpoint/2010/main" val="1432521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HIZLI B(BEYİN) TEKNİĞİ</a:t>
            </a:r>
            <a:endParaRPr lang="tr-TR" dirty="0"/>
          </a:p>
        </p:txBody>
      </p:sp>
      <p:sp>
        <p:nvSpPr>
          <p:cNvPr id="3" name="İçerik Yer Tutucusu 2"/>
          <p:cNvSpPr>
            <a:spLocks noGrp="1"/>
          </p:cNvSpPr>
          <p:nvPr>
            <p:ph idx="1"/>
          </p:nvPr>
        </p:nvSpPr>
        <p:spPr/>
        <p:txBody>
          <a:bodyPr/>
          <a:lstStyle/>
          <a:p>
            <a:r>
              <a:rPr lang="tr-TR" dirty="0" smtClean="0"/>
              <a:t>İÇİNDEN ŞARKI SÖYLEMEK</a:t>
            </a:r>
          </a:p>
          <a:p>
            <a:pPr marL="0" indent="0">
              <a:buNone/>
            </a:pPr>
            <a:r>
              <a:rPr lang="tr-TR" dirty="0" smtClean="0"/>
              <a:t>Müzik insanın ruh durumunu değiştirir. Kendini stresli hissettiğinde bir şarkı mırıldanmak, söylemek ya da onu düşünmek, sakinleşmene ve olayları başka bir açıdan görmene yardım eder.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293096"/>
            <a:ext cx="2913112" cy="2564904"/>
          </a:xfrm>
          <a:prstGeom prst="rect">
            <a:avLst/>
          </a:prstGeom>
        </p:spPr>
      </p:pic>
    </p:spTree>
    <p:extLst>
      <p:ext uri="{BB962C8B-B14F-4D97-AF65-F5344CB8AC3E}">
        <p14:creationId xmlns:p14="http://schemas.microsoft.com/office/powerpoint/2010/main" val="339350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Uzaklaşmak</a:t>
            </a:r>
          </a:p>
        </p:txBody>
      </p:sp>
      <p:sp>
        <p:nvSpPr>
          <p:cNvPr id="3" name="İçerik Yer Tutucusu 2"/>
          <p:cNvSpPr>
            <a:spLocks noGrp="1"/>
          </p:cNvSpPr>
          <p:nvPr>
            <p:ph idx="1"/>
          </p:nvPr>
        </p:nvSpPr>
        <p:spPr/>
        <p:txBody>
          <a:bodyPr/>
          <a:lstStyle/>
          <a:p>
            <a:r>
              <a:rPr lang="tr-TR" dirty="0" smtClean="0"/>
              <a:t>Seni öfkelendiren bir durumdan uzaklaşmak, kontrolünü tekrar kazanmana ve doğru </a:t>
            </a:r>
            <a:r>
              <a:rPr lang="tr-TR" dirty="0" err="1" smtClean="0"/>
              <a:t>bi</a:t>
            </a:r>
            <a:r>
              <a:rPr lang="tr-TR" dirty="0" smtClean="0"/>
              <a:t> davranış biçimi sergilemene yardımcı olur.</a:t>
            </a:r>
            <a:endParaRPr lang="tr-TR" dirty="0"/>
          </a:p>
        </p:txBody>
      </p:sp>
      <p:pic>
        <p:nvPicPr>
          <p:cNvPr id="4" name="3 İçerik Yer Tutucusu" descr="sevmiyorum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652120" y="3284984"/>
            <a:ext cx="3384376" cy="3456384"/>
          </a:xfrm>
          <a:prstGeom prst="rect">
            <a:avLst/>
          </a:prstGeom>
        </p:spPr>
      </p:pic>
    </p:spTree>
    <p:extLst>
      <p:ext uri="{BB962C8B-B14F-4D97-AF65-F5344CB8AC3E}">
        <p14:creationId xmlns:p14="http://schemas.microsoft.com/office/powerpoint/2010/main" val="250431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Kendini gülerken hayal etmek</a:t>
            </a:r>
            <a:endParaRPr lang="tr-TR" dirty="0"/>
          </a:p>
        </p:txBody>
      </p:sp>
      <p:sp>
        <p:nvSpPr>
          <p:cNvPr id="3" name="İçerik Yer Tutucusu 2"/>
          <p:cNvSpPr>
            <a:spLocks noGrp="1"/>
          </p:cNvSpPr>
          <p:nvPr>
            <p:ph idx="1"/>
          </p:nvPr>
        </p:nvSpPr>
        <p:spPr/>
        <p:txBody>
          <a:bodyPr>
            <a:normAutofit/>
          </a:bodyPr>
          <a:lstStyle/>
          <a:p>
            <a:r>
              <a:rPr lang="tr-TR" sz="2400" dirty="0" smtClean="0"/>
              <a:t>Bunu yapabilmek için konsantre olman ve kendini zihinsel olarak bulunduğun ortamdan uzaklaştırman gerekir.</a:t>
            </a:r>
          </a:p>
          <a:p>
            <a:r>
              <a:rPr lang="tr-TR" sz="2400" dirty="0" smtClean="0"/>
              <a:t>Gözlerini kapattığında daha kolay konsantre olabilirsin.</a:t>
            </a:r>
          </a:p>
          <a:p>
            <a:r>
              <a:rPr lang="tr-TR" sz="2400" dirty="0" smtClean="0"/>
              <a:t>Daha önce seni çok güldüren bir olayı, kişiyi ya da izlediğin komik bir videoyu düşünebilirsin.</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717032"/>
            <a:ext cx="4627215" cy="3024336"/>
          </a:xfrm>
          <a:prstGeom prst="rect">
            <a:avLst/>
          </a:prstGeom>
        </p:spPr>
      </p:pic>
    </p:spTree>
    <p:extLst>
      <p:ext uri="{BB962C8B-B14F-4D97-AF65-F5344CB8AC3E}">
        <p14:creationId xmlns:p14="http://schemas.microsoft.com/office/powerpoint/2010/main" val="27330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Yüzüne bir gülümseme yerleştirmek</a:t>
            </a:r>
            <a:endParaRPr lang="tr-TR" dirty="0"/>
          </a:p>
        </p:txBody>
      </p:sp>
      <p:sp>
        <p:nvSpPr>
          <p:cNvPr id="3" name="İçerik Yer Tutucusu 2"/>
          <p:cNvSpPr>
            <a:spLocks noGrp="1"/>
          </p:cNvSpPr>
          <p:nvPr>
            <p:ph idx="1"/>
          </p:nvPr>
        </p:nvSpPr>
        <p:spPr/>
        <p:txBody>
          <a:bodyPr/>
          <a:lstStyle/>
          <a:p>
            <a:r>
              <a:rPr lang="tr-TR" dirty="0" smtClean="0"/>
              <a:t>Gülümsemek beyine giden kan akışını yavaşlatır. Öfkelendiğinde hızlı atan kalbin </a:t>
            </a:r>
            <a:r>
              <a:rPr lang="tr-TR" dirty="0" err="1" smtClean="0"/>
              <a:t>extra</a:t>
            </a:r>
            <a:r>
              <a:rPr lang="tr-TR" dirty="0" smtClean="0"/>
              <a:t> kan pompalar, böylelikle kan akışını kontrol etmiş olursun, öfken azalır.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717032"/>
            <a:ext cx="4464496" cy="3024336"/>
          </a:xfrm>
          <a:prstGeom prst="rect">
            <a:avLst/>
          </a:prstGeom>
        </p:spPr>
      </p:pic>
    </p:spTree>
    <p:extLst>
      <p:ext uri="{BB962C8B-B14F-4D97-AF65-F5344CB8AC3E}">
        <p14:creationId xmlns:p14="http://schemas.microsoft.com/office/powerpoint/2010/main" val="260102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33375"/>
            <a:ext cx="9144000" cy="2303463"/>
          </a:xfrm>
        </p:spPr>
        <p:txBody>
          <a:bodyPr/>
          <a:lstStyle/>
          <a:p>
            <a:pPr eaLnBrk="1" hangingPunct="1">
              <a:defRPr/>
            </a:pPr>
            <a:r>
              <a:rPr lang="tr-TR" b="1" dirty="0" smtClean="0"/>
              <a:t>İNSANLAR NEDEN ÖFKELENİR?</a:t>
            </a:r>
            <a:r>
              <a:rPr lang="tr-TR" b="1" dirty="0" smtClean="0">
                <a:latin typeface="Arial" charset="0"/>
              </a:rPr>
              <a:t/>
            </a:r>
            <a:br>
              <a:rPr lang="tr-TR" b="1" dirty="0" smtClean="0">
                <a:latin typeface="Arial" charset="0"/>
              </a:rPr>
            </a:br>
            <a:r>
              <a:rPr lang="tr-TR" b="1" dirty="0" smtClean="0">
                <a:latin typeface="Arial" charset="0"/>
              </a:rPr>
              <a:t/>
            </a:r>
            <a:br>
              <a:rPr lang="tr-TR" b="1" dirty="0" smtClean="0">
                <a:latin typeface="Arial" charset="0"/>
              </a:rPr>
            </a:br>
            <a:r>
              <a:rPr lang="tr-TR" sz="2500" dirty="0" smtClean="0">
                <a:latin typeface="Arial" charset="0"/>
              </a:rPr>
              <a:t>Birinin canımıza  zarar vereceğini düşündüğümüz zaman,</a:t>
            </a:r>
            <a:endParaRPr lang="tr-TR" dirty="0" smtClean="0">
              <a:latin typeface="Arial" charset="0"/>
            </a:endParaRPr>
          </a:p>
        </p:txBody>
      </p:sp>
      <p:pic>
        <p:nvPicPr>
          <p:cNvPr id="5123" name="4 İçerik Yer Tutucusu" descr="asla-teslim-olm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2714625"/>
            <a:ext cx="5643563" cy="4000500"/>
          </a:xfrm>
        </p:spPr>
      </p:pic>
    </p:spTree>
    <p:extLst>
      <p:ext uri="{BB962C8B-B14F-4D97-AF65-F5344CB8AC3E}">
        <p14:creationId xmlns:p14="http://schemas.microsoft.com/office/powerpoint/2010/main" val="66599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Zihinde canlandırmak</a:t>
            </a:r>
            <a:endParaRPr lang="tr-TR" dirty="0"/>
          </a:p>
        </p:txBody>
      </p:sp>
      <p:sp>
        <p:nvSpPr>
          <p:cNvPr id="3" name="İçerik Yer Tutucusu 2"/>
          <p:cNvSpPr>
            <a:spLocks noGrp="1"/>
          </p:cNvSpPr>
          <p:nvPr>
            <p:ph idx="1"/>
          </p:nvPr>
        </p:nvSpPr>
        <p:spPr>
          <a:xfrm>
            <a:off x="457200" y="1196752"/>
            <a:ext cx="8229600" cy="5661248"/>
          </a:xfrm>
        </p:spPr>
        <p:txBody>
          <a:bodyPr>
            <a:normAutofit fontScale="92500" lnSpcReduction="10000"/>
          </a:bodyPr>
          <a:lstStyle/>
          <a:p>
            <a:pPr marL="514350" indent="-514350">
              <a:buAutoNum type="arabicParenR"/>
            </a:pPr>
            <a:r>
              <a:rPr lang="tr-TR" dirty="0" smtClean="0"/>
              <a:t>Seni rahatlatan bir resme bak veya bildiğin bir yeri düşün.</a:t>
            </a:r>
          </a:p>
          <a:p>
            <a:pPr marL="514350" indent="-514350">
              <a:buAutoNum type="arabicParenR"/>
            </a:pPr>
            <a:r>
              <a:rPr lang="tr-TR" dirty="0" smtClean="0"/>
              <a:t>Resme iyice </a:t>
            </a:r>
            <a:r>
              <a:rPr lang="tr-TR" dirty="0" err="1" smtClean="0"/>
              <a:t>odaklan,gözlerini</a:t>
            </a:r>
            <a:r>
              <a:rPr lang="tr-TR" dirty="0" smtClean="0"/>
              <a:t> kapat ve aklındaki o yeri hayal et.</a:t>
            </a:r>
          </a:p>
          <a:p>
            <a:pPr marL="514350" indent="-514350">
              <a:buAutoNum type="arabicParenR"/>
            </a:pPr>
            <a:r>
              <a:rPr lang="tr-TR" dirty="0" smtClean="0"/>
              <a:t>Duyularını kullanarak orayı keşfet. Ne duyuyorsun? Nasıl kokuyor? Ne görüyor, ne hissediyorsun?</a:t>
            </a:r>
          </a:p>
          <a:p>
            <a:pPr marL="514350" indent="-514350">
              <a:buAutoNum type="arabicParenR"/>
            </a:pPr>
            <a:r>
              <a:rPr lang="tr-TR" dirty="0" smtClean="0"/>
              <a:t>Bedenindeki hislerin farkına var. Rahatladı mı? Sakin misin? Huzurlu musun?</a:t>
            </a:r>
          </a:p>
          <a:p>
            <a:pPr marL="514350" indent="-514350">
              <a:buAutoNum type="arabicParenR"/>
            </a:pPr>
            <a:r>
              <a:rPr lang="tr-TR" dirty="0" smtClean="0"/>
              <a:t>Tamamen rahatlayıp sakinleşene kadar resme bakmaya veya zihninde ona benzer bir yeri canlandırmaya devam et.</a:t>
            </a:r>
          </a:p>
          <a:p>
            <a:pPr marL="514350" indent="-514350">
              <a:buAutoNum type="arabicParenR"/>
            </a:pPr>
            <a:endParaRPr lang="tr-TR" dirty="0"/>
          </a:p>
        </p:txBody>
      </p:sp>
    </p:spTree>
    <p:extLst>
      <p:ext uri="{BB962C8B-B14F-4D97-AF65-F5344CB8AC3E}">
        <p14:creationId xmlns:p14="http://schemas.microsoft.com/office/powerpoint/2010/main" val="4248495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9346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Nefes Almak</a:t>
            </a:r>
            <a:endParaRPr lang="tr-TR" dirty="0"/>
          </a:p>
        </p:txBody>
      </p:sp>
      <p:sp>
        <p:nvSpPr>
          <p:cNvPr id="3" name="İçerik Yer Tutucusu 2"/>
          <p:cNvSpPr>
            <a:spLocks noGrp="1"/>
          </p:cNvSpPr>
          <p:nvPr>
            <p:ph idx="1"/>
          </p:nvPr>
        </p:nvSpPr>
        <p:spPr/>
        <p:txBody>
          <a:bodyPr/>
          <a:lstStyle/>
          <a:p>
            <a:r>
              <a:rPr lang="tr-TR" dirty="0" smtClean="0"/>
              <a:t>Sakinleşme Nefesi</a:t>
            </a:r>
          </a:p>
          <a:p>
            <a:pPr marL="514350" indent="-514350">
              <a:buAutoNum type="arabicParenR"/>
            </a:pPr>
            <a:r>
              <a:rPr lang="tr-TR" dirty="0" smtClean="0"/>
              <a:t>5 saniye boyunca yavaşça nefes al</a:t>
            </a:r>
          </a:p>
          <a:p>
            <a:pPr marL="514350" indent="-514350">
              <a:buAutoNum type="arabicParenR"/>
            </a:pPr>
            <a:r>
              <a:rPr lang="tr-TR" dirty="0" smtClean="0"/>
              <a:t>Nefesini 5 saniye tut</a:t>
            </a:r>
          </a:p>
          <a:p>
            <a:pPr marL="514350" indent="-514350">
              <a:buAutoNum type="arabicParenR"/>
            </a:pPr>
            <a:r>
              <a:rPr lang="tr-TR" dirty="0" smtClean="0"/>
              <a:t>Nefesini 5 saniyede geri ver</a:t>
            </a:r>
          </a:p>
          <a:p>
            <a:pPr marL="514350" indent="-514350">
              <a:buAutoNum type="arabicParenR"/>
            </a:pPr>
            <a:r>
              <a:rPr lang="tr-TR" dirty="0" smtClean="0"/>
              <a:t>Öfken azalana kadar bunu tekrarla</a:t>
            </a:r>
            <a:endParaRPr lang="tr-TR" dirty="0"/>
          </a:p>
        </p:txBody>
      </p:sp>
    </p:spTree>
    <p:extLst>
      <p:ext uri="{BB962C8B-B14F-4D97-AF65-F5344CB8AC3E}">
        <p14:creationId xmlns:p14="http://schemas.microsoft.com/office/powerpoint/2010/main" val="2054343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Nefes Almak</a:t>
            </a:r>
          </a:p>
        </p:txBody>
      </p:sp>
      <p:sp>
        <p:nvSpPr>
          <p:cNvPr id="3" name="İçerik Yer Tutucusu 2"/>
          <p:cNvSpPr>
            <a:spLocks noGrp="1"/>
          </p:cNvSpPr>
          <p:nvPr>
            <p:ph idx="1"/>
          </p:nvPr>
        </p:nvSpPr>
        <p:spPr/>
        <p:txBody>
          <a:bodyPr>
            <a:normAutofit fontScale="92500" lnSpcReduction="10000"/>
          </a:bodyPr>
          <a:lstStyle/>
          <a:p>
            <a:r>
              <a:rPr lang="tr-TR" sz="3900" dirty="0" smtClean="0"/>
              <a:t>Derin Nefes Çalışması </a:t>
            </a:r>
          </a:p>
          <a:p>
            <a:pPr marL="0" indent="0">
              <a:buNone/>
            </a:pPr>
            <a:r>
              <a:rPr lang="tr-TR" dirty="0" smtClean="0"/>
              <a:t>1)Öncelikle, sessiz sakin bir yer bul</a:t>
            </a:r>
          </a:p>
          <a:p>
            <a:pPr marL="0" indent="0">
              <a:buNone/>
            </a:pPr>
            <a:r>
              <a:rPr lang="tr-TR" dirty="0" smtClean="0"/>
              <a:t>2)Yavaşça nefes al, seni sakinleştirecek bir kelime veya bir yer düşün</a:t>
            </a:r>
          </a:p>
          <a:p>
            <a:pPr marL="0" indent="0">
              <a:buNone/>
            </a:pPr>
            <a:r>
              <a:rPr lang="tr-TR" dirty="0" smtClean="0"/>
              <a:t>3)Dur ve 3’e kadar say</a:t>
            </a:r>
          </a:p>
          <a:p>
            <a:pPr marL="0" indent="0">
              <a:buNone/>
            </a:pPr>
            <a:r>
              <a:rPr lang="tr-TR" dirty="0" smtClean="0"/>
              <a:t>4)Seni sakinleştiren kelimeyi veya yeri düşünerek yavaşça nefesini ver.</a:t>
            </a:r>
          </a:p>
          <a:p>
            <a:pPr marL="0" indent="0">
              <a:buNone/>
            </a:pPr>
            <a:r>
              <a:rPr lang="tr-TR" dirty="0" smtClean="0"/>
              <a:t>5)Tekrar 3’ e kadar sayarken dinlen.</a:t>
            </a:r>
          </a:p>
          <a:p>
            <a:pPr marL="0" indent="0">
              <a:buNone/>
            </a:pPr>
            <a:r>
              <a:rPr lang="tr-TR" dirty="0" smtClean="0"/>
              <a:t>6)Bunu 10-15 dakika boyunca tekrarla.</a:t>
            </a:r>
          </a:p>
          <a:p>
            <a:pPr marL="0" indent="0">
              <a:buNone/>
            </a:pPr>
            <a:endParaRPr lang="tr-TR" dirty="0"/>
          </a:p>
        </p:txBody>
      </p:sp>
    </p:spTree>
    <p:extLst>
      <p:ext uri="{BB962C8B-B14F-4D97-AF65-F5344CB8AC3E}">
        <p14:creationId xmlns:p14="http://schemas.microsoft.com/office/powerpoint/2010/main" val="257546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body" idx="4294967295"/>
          </p:nvPr>
        </p:nvSpPr>
        <p:spPr>
          <a:xfrm>
            <a:off x="1136650" y="836613"/>
            <a:ext cx="8007350" cy="5259387"/>
          </a:xfrm>
        </p:spPr>
        <p:txBody>
          <a:bodyPr/>
          <a:lstStyle/>
          <a:p>
            <a:pPr eaLnBrk="1" hangingPunct="1"/>
            <a:r>
              <a:rPr lang="tr-TR" smtClean="0">
                <a:latin typeface="Comic Sans MS" panose="030F0702030302020204" pitchFamily="66" charset="0"/>
              </a:rPr>
              <a:t>TARTIŞMAYI ERTELEYİN…</a:t>
            </a:r>
          </a:p>
        </p:txBody>
      </p:sp>
      <p:pic>
        <p:nvPicPr>
          <p:cNvPr id="26627" name="Picture 3" descr="image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92375"/>
            <a:ext cx="58340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9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İletişim</a:t>
            </a:r>
            <a:endParaRPr lang="tr-TR" dirty="0"/>
          </a:p>
        </p:txBody>
      </p:sp>
      <p:sp>
        <p:nvSpPr>
          <p:cNvPr id="3" name="İçerik Yer Tutucusu 2"/>
          <p:cNvSpPr>
            <a:spLocks noGrp="1"/>
          </p:cNvSpPr>
          <p:nvPr>
            <p:ph idx="1"/>
          </p:nvPr>
        </p:nvSpPr>
        <p:spPr/>
        <p:txBody>
          <a:bodyPr>
            <a:normAutofit/>
          </a:bodyPr>
          <a:lstStyle/>
          <a:p>
            <a:r>
              <a:rPr lang="tr-TR" sz="2400" dirty="0" smtClean="0"/>
              <a:t>Ailenle, bir arkadaşınla veya kendine yakın hissettiğin biriyle öfken hakkında konuşmak, dünyadaki tek sinirli insanın sen olmadığını anlamanda, rahatlamanda ve destek almanda sana yardım edecektir.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996952"/>
            <a:ext cx="5328592" cy="3600400"/>
          </a:xfrm>
          <a:prstGeom prst="rect">
            <a:avLst/>
          </a:prstGeom>
        </p:spPr>
      </p:pic>
    </p:spTree>
    <p:extLst>
      <p:ext uri="{BB962C8B-B14F-4D97-AF65-F5344CB8AC3E}">
        <p14:creationId xmlns:p14="http://schemas.microsoft.com/office/powerpoint/2010/main" val="258773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Ş</a:t>
            </a:r>
            <a:r>
              <a:rPr lang="tr-TR" dirty="0" smtClean="0"/>
              <a:t>ükretmek</a:t>
            </a:r>
            <a:endParaRPr lang="tr-TR" dirty="0"/>
          </a:p>
        </p:txBody>
      </p:sp>
      <p:sp>
        <p:nvSpPr>
          <p:cNvPr id="3" name="İçerik Yer Tutucusu 2"/>
          <p:cNvSpPr>
            <a:spLocks noGrp="1"/>
          </p:cNvSpPr>
          <p:nvPr>
            <p:ph idx="1"/>
          </p:nvPr>
        </p:nvSpPr>
        <p:spPr>
          <a:xfrm>
            <a:off x="457200" y="1196752"/>
            <a:ext cx="8229600" cy="4525963"/>
          </a:xfrm>
        </p:spPr>
        <p:txBody>
          <a:bodyPr>
            <a:normAutofit/>
          </a:bodyPr>
          <a:lstStyle/>
          <a:p>
            <a:r>
              <a:rPr lang="tr-TR" sz="2400" dirty="0" smtClean="0"/>
              <a:t>Olur olmaz </a:t>
            </a:r>
            <a:r>
              <a:rPr lang="tr-TR" sz="2400" dirty="0" err="1" smtClean="0"/>
              <a:t>herşeye</a:t>
            </a:r>
            <a:r>
              <a:rPr lang="tr-TR" sz="2400" dirty="0" smtClean="0"/>
              <a:t> öfkelenmek yerine sahip olduğumuz tüm güzelliklere şükretmek, yaşadığımız duygunun etkisini azaltmada bize yardımcı olacaktır. Sağlıklı </a:t>
            </a:r>
            <a:r>
              <a:rPr lang="tr-TR" sz="2400" dirty="0" err="1" smtClean="0"/>
              <a:t>oluşunuza,eve</a:t>
            </a:r>
            <a:r>
              <a:rPr lang="tr-TR" sz="2400" dirty="0" smtClean="0"/>
              <a:t> yürüyerek gidebilmeye, bir şarkıyı dinleyebilmeye, sevdiklerinizin yanınızda olmasına vb.</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068960"/>
            <a:ext cx="6912768" cy="3789040"/>
          </a:xfrm>
          <a:prstGeom prst="rect">
            <a:avLst/>
          </a:prstGeom>
        </p:spPr>
      </p:pic>
    </p:spTree>
    <p:extLst>
      <p:ext uri="{BB962C8B-B14F-4D97-AF65-F5344CB8AC3E}">
        <p14:creationId xmlns:p14="http://schemas.microsoft.com/office/powerpoint/2010/main" val="1530229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Görmezden Gelmek</a:t>
            </a:r>
            <a:endParaRPr lang="tr-TR" dirty="0"/>
          </a:p>
        </p:txBody>
      </p:sp>
      <p:sp>
        <p:nvSpPr>
          <p:cNvPr id="3" name="İçerik Yer Tutucusu 2"/>
          <p:cNvSpPr>
            <a:spLocks noGrp="1"/>
          </p:cNvSpPr>
          <p:nvPr>
            <p:ph idx="1"/>
          </p:nvPr>
        </p:nvSpPr>
        <p:spPr>
          <a:xfrm>
            <a:off x="457200" y="1196752"/>
            <a:ext cx="8229600" cy="5184576"/>
          </a:xfrm>
        </p:spPr>
        <p:txBody>
          <a:bodyPr>
            <a:normAutofit/>
          </a:bodyPr>
          <a:lstStyle/>
          <a:p>
            <a:pPr algn="just"/>
            <a:r>
              <a:rPr lang="tr-TR" sz="2400" dirty="0" smtClean="0"/>
              <a:t>Çevremizdekiler bazen bizi kızdırmak adına bizi tahrik edici davranışlarda bulunurlar. Eğer bu davranışlara tepki verip öfkelenirsek kazanan değil kaybeden oluruz. Eğer bu kişiyi ve söylediklerini görmezden gelir ve onu önemsemezsek bir süre sonra yapmaktan vazgeçecektir.</a:t>
            </a:r>
            <a:endParaRPr lang="tr-TR" sz="2400" dirty="0"/>
          </a:p>
        </p:txBody>
      </p:sp>
      <p:pic>
        <p:nvPicPr>
          <p:cNvPr id="1026" name="Picture 2" descr="C:\Users\user\Desktop\94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3140968"/>
            <a:ext cx="640871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4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Sosyal ve sportif faaliyetler edinmek</a:t>
            </a:r>
            <a:endParaRPr lang="tr-TR" dirty="0"/>
          </a:p>
        </p:txBody>
      </p:sp>
      <p:pic>
        <p:nvPicPr>
          <p:cNvPr id="28675" name="3 İçerik Yer Tutucusu" descr="images (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714500"/>
            <a:ext cx="3786187" cy="3786188"/>
          </a:xfrm>
        </p:spPr>
      </p:pic>
      <p:pic>
        <p:nvPicPr>
          <p:cNvPr id="28676" name="Picture 2" descr="C:\Users\PC\Desktop\fotolar_12-04-10_00220_608_404_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5" y="1357313"/>
            <a:ext cx="50450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36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z="2500" b="0" i="0" u="none" strike="noStrike" kern="0" cap="none" spc="0" normalizeH="0" baseline="0" noProof="0" dirty="0" smtClean="0">
                <a:ln>
                  <a:noFill/>
                </a:ln>
                <a:solidFill>
                  <a:srgbClr val="006666"/>
                </a:solidFill>
                <a:effectLst/>
                <a:uLnTx/>
                <a:uFillTx/>
                <a:latin typeface="Verdana"/>
                <a:ea typeface="+mj-ea"/>
                <a:cs typeface="+mj-cs"/>
              </a:rPr>
              <a:t>Hayal </a:t>
            </a:r>
            <a:r>
              <a:rPr lang="tr-TR" sz="2500" kern="0" noProof="0" dirty="0" smtClean="0">
                <a:solidFill>
                  <a:srgbClr val="006666"/>
                </a:solidFill>
                <a:latin typeface="Verdana"/>
              </a:rPr>
              <a:t>K</a:t>
            </a:r>
            <a:r>
              <a:rPr kumimoji="0" lang="tr-TR" sz="2500" b="0" i="0" u="none" strike="noStrike" kern="0" cap="none" spc="0" normalizeH="0" baseline="0" noProof="0" dirty="0" smtClean="0">
                <a:ln>
                  <a:noFill/>
                </a:ln>
                <a:solidFill>
                  <a:srgbClr val="006666"/>
                </a:solidFill>
                <a:effectLst/>
                <a:uLnTx/>
                <a:uFillTx/>
                <a:latin typeface="Verdana"/>
                <a:ea typeface="+mj-ea"/>
                <a:cs typeface="+mj-cs"/>
              </a:rPr>
              <a:t>ırıklığına </a:t>
            </a:r>
            <a:r>
              <a:rPr lang="tr-TR" sz="2500" kern="0" dirty="0">
                <a:solidFill>
                  <a:srgbClr val="006666"/>
                </a:solidFill>
                <a:latin typeface="Verdana"/>
              </a:rPr>
              <a:t>U</a:t>
            </a:r>
            <a:r>
              <a:rPr kumimoji="0" lang="tr-TR" sz="2500" b="0" i="0" u="none" strike="noStrike" kern="0" cap="none" spc="0" normalizeH="0" baseline="0" noProof="0" dirty="0" err="1" smtClean="0">
                <a:ln>
                  <a:noFill/>
                </a:ln>
                <a:solidFill>
                  <a:srgbClr val="006666"/>
                </a:solidFill>
                <a:effectLst/>
                <a:uLnTx/>
                <a:uFillTx/>
                <a:latin typeface="Verdana"/>
                <a:ea typeface="+mj-ea"/>
                <a:cs typeface="+mj-cs"/>
              </a:rPr>
              <a:t>ğradığımız</a:t>
            </a:r>
            <a:r>
              <a:rPr kumimoji="0" lang="tr-TR" sz="2500" b="0" i="0" u="none" strike="noStrike" kern="0" cap="none" spc="0" normalizeH="0" baseline="0" noProof="0" dirty="0" smtClean="0">
                <a:ln>
                  <a:noFill/>
                </a:ln>
                <a:solidFill>
                  <a:srgbClr val="006666"/>
                </a:solidFill>
                <a:effectLst/>
                <a:uLnTx/>
                <a:uFillTx/>
                <a:latin typeface="Verdana"/>
                <a:ea typeface="+mj-ea"/>
                <a:cs typeface="+mj-cs"/>
              </a:rPr>
              <a:t> Zaman</a:t>
            </a:r>
            <a:endParaRPr lang="tr-TR" dirty="0"/>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600200"/>
            <a:ext cx="6120680" cy="4525963"/>
          </a:xfrm>
        </p:spPr>
      </p:pic>
    </p:spTree>
    <p:extLst>
      <p:ext uri="{BB962C8B-B14F-4D97-AF65-F5344CB8AC3E}">
        <p14:creationId xmlns:p14="http://schemas.microsoft.com/office/powerpoint/2010/main" val="269182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z="2500" b="0" i="0" u="none" strike="noStrike" kern="0" cap="none" spc="0" normalizeH="0" baseline="0" noProof="0" dirty="0" smtClean="0">
                <a:ln>
                  <a:noFill/>
                </a:ln>
                <a:solidFill>
                  <a:srgbClr val="006666"/>
                </a:solidFill>
                <a:effectLst/>
                <a:uLnTx/>
                <a:uFillTx/>
                <a:latin typeface="Verdana"/>
                <a:ea typeface="+mj-ea"/>
                <a:cs typeface="+mj-cs"/>
              </a:rPr>
              <a:t>Haksızlığa Uğradığımızı </a:t>
            </a:r>
            <a:r>
              <a:rPr lang="tr-TR" sz="2500" kern="0" dirty="0">
                <a:solidFill>
                  <a:srgbClr val="006666"/>
                </a:solidFill>
                <a:latin typeface="Verdana"/>
              </a:rPr>
              <a:t>D</a:t>
            </a:r>
            <a:r>
              <a:rPr kumimoji="0" lang="tr-TR" sz="2500" b="0" i="0" u="none" strike="noStrike" kern="0" cap="none" spc="0" normalizeH="0" baseline="0" noProof="0" dirty="0" err="1" smtClean="0">
                <a:ln>
                  <a:noFill/>
                </a:ln>
                <a:solidFill>
                  <a:srgbClr val="006666"/>
                </a:solidFill>
                <a:effectLst/>
                <a:uLnTx/>
                <a:uFillTx/>
                <a:latin typeface="Verdana"/>
                <a:ea typeface="+mj-ea"/>
                <a:cs typeface="+mj-cs"/>
              </a:rPr>
              <a:t>üşündüğümüz</a:t>
            </a:r>
            <a:r>
              <a:rPr kumimoji="0" lang="tr-TR" sz="2500" b="0" i="0" u="none" strike="noStrike" kern="0" cap="none" spc="0" normalizeH="0" baseline="0" noProof="0" dirty="0" smtClean="0">
                <a:ln>
                  <a:noFill/>
                </a:ln>
                <a:solidFill>
                  <a:srgbClr val="006666"/>
                </a:solidFill>
                <a:effectLst/>
                <a:uLnTx/>
                <a:uFillTx/>
                <a:latin typeface="Verdana"/>
                <a:ea typeface="+mj-ea"/>
                <a:cs typeface="+mj-cs"/>
              </a:rPr>
              <a:t> Zaman</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5971" y="2375628"/>
            <a:ext cx="6572058" cy="29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7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897062"/>
          </a:xfrm>
        </p:spPr>
        <p:txBody>
          <a:bodyPr>
            <a:normAutofit fontScale="90000"/>
          </a:bodyPr>
          <a:lstStyle/>
          <a:p>
            <a:pPr>
              <a:defRPr/>
            </a:pPr>
            <a:r>
              <a:rPr lang="tr-TR" dirty="0" smtClean="0"/>
              <a:t>Kendimizi ifade edemediğimiz ve anlaşılmadığımız zamanlarda</a:t>
            </a:r>
            <a:br>
              <a:rPr lang="tr-TR" dirty="0" smtClean="0"/>
            </a:br>
            <a:endParaRPr lang="tr-TR" dirty="0"/>
          </a:p>
        </p:txBody>
      </p:sp>
      <p:pic>
        <p:nvPicPr>
          <p:cNvPr id="9219" name="3 İçerik Yer Tutucusu" descr="kendimizi-ifade-etmekte-neden-zorlaniyoruz0ade2e9a12de469ff59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412776"/>
            <a:ext cx="7527925" cy="4570859"/>
          </a:xfrm>
        </p:spPr>
      </p:pic>
    </p:spTree>
    <p:extLst>
      <p:ext uri="{BB962C8B-B14F-4D97-AF65-F5344CB8AC3E}">
        <p14:creationId xmlns:p14="http://schemas.microsoft.com/office/powerpoint/2010/main" val="236314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2468562"/>
          </a:xfrm>
        </p:spPr>
        <p:txBody>
          <a:bodyPr/>
          <a:lstStyle/>
          <a:p>
            <a:pPr>
              <a:defRPr/>
            </a:pPr>
            <a:r>
              <a:rPr lang="tr-TR" dirty="0" smtClean="0"/>
              <a:t>Bize karşı saldırıya geçildiğini düşündüğümüz zaman</a:t>
            </a:r>
            <a:br>
              <a:rPr lang="tr-TR" dirty="0" smtClean="0"/>
            </a:br>
            <a:endParaRPr lang="tr-TR" dirty="0"/>
          </a:p>
        </p:txBody>
      </p:sp>
      <p:pic>
        <p:nvPicPr>
          <p:cNvPr id="10243" name="3 İçerik Yer Tutucusu" descr="saldirmak.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1375" y="2672556"/>
            <a:ext cx="2381250" cy="2381250"/>
          </a:xfrm>
        </p:spPr>
      </p:pic>
    </p:spTree>
    <p:extLst>
      <p:ext uri="{BB962C8B-B14F-4D97-AF65-F5344CB8AC3E}">
        <p14:creationId xmlns:p14="http://schemas.microsoft.com/office/powerpoint/2010/main" val="1235910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968500"/>
          </a:xfrm>
        </p:spPr>
        <p:txBody>
          <a:bodyPr/>
          <a:lstStyle/>
          <a:p>
            <a:pPr>
              <a:defRPr/>
            </a:pPr>
            <a:r>
              <a:rPr lang="tr-TR" dirty="0" smtClean="0"/>
              <a:t>Stres altında olduğumuz zaman</a:t>
            </a:r>
            <a:br>
              <a:rPr lang="tr-TR" dirty="0" smtClean="0"/>
            </a:br>
            <a:endParaRPr lang="tr-TR" dirty="0"/>
          </a:p>
        </p:txBody>
      </p:sp>
      <p:pic>
        <p:nvPicPr>
          <p:cNvPr id="11267" name="3 İçerik Yer Tutucusu" descr="stres 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2428875"/>
            <a:ext cx="3214688" cy="3286125"/>
          </a:xfrm>
        </p:spPr>
      </p:pic>
      <p:pic>
        <p:nvPicPr>
          <p:cNvPr id="11268" name="Picture 2" descr="C:\Users\PC\Desktop\stre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2428875"/>
            <a:ext cx="48228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048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İsteklerimiz olmadığında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12776"/>
            <a:ext cx="6552728" cy="4713387"/>
          </a:xfrm>
        </p:spPr>
      </p:pic>
    </p:spTree>
    <p:extLst>
      <p:ext uri="{BB962C8B-B14F-4D97-AF65-F5344CB8AC3E}">
        <p14:creationId xmlns:p14="http://schemas.microsoft.com/office/powerpoint/2010/main" val="33430762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783</Words>
  <Application>Microsoft Office PowerPoint</Application>
  <PresentationFormat>Ekran Gösterisi (4:3)</PresentationFormat>
  <Paragraphs>122</Paragraphs>
  <Slides>38</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38</vt:i4>
      </vt:variant>
    </vt:vector>
  </HeadingPairs>
  <TitlesOfParts>
    <vt:vector size="47" baseType="lpstr">
      <vt:lpstr>Arial</vt:lpstr>
      <vt:lpstr>Calibri</vt:lpstr>
      <vt:lpstr>Comic Sans MS</vt:lpstr>
      <vt:lpstr>Tahoma</vt:lpstr>
      <vt:lpstr>Times New Roman</vt:lpstr>
      <vt:lpstr>Verdana</vt:lpstr>
      <vt:lpstr>Wingdings</vt:lpstr>
      <vt:lpstr>Wingdings 2</vt:lpstr>
      <vt:lpstr>Ofis Teması</vt:lpstr>
      <vt:lpstr>ÖFKE KONTROLÜ EĞİTİMİ</vt:lpstr>
      <vt:lpstr>ÖFKE NEDİR?</vt:lpstr>
      <vt:lpstr>İNSANLAR NEDEN ÖFKELENİR?  Birinin canımıza  zarar vereceğini düşündüğümüz zaman,</vt:lpstr>
      <vt:lpstr>Hayal Kırıklığına Uğradığımız Zaman</vt:lpstr>
      <vt:lpstr>Haksızlığa Uğradığımızı Düşündüğümüz Zaman</vt:lpstr>
      <vt:lpstr>Kendimizi ifade edemediğimiz ve anlaşılmadığımız zamanlarda </vt:lpstr>
      <vt:lpstr>Bize karşı saldırıya geçildiğini düşündüğümüz zaman </vt:lpstr>
      <vt:lpstr>Stres altında olduğumuz zaman </vt:lpstr>
      <vt:lpstr>İsteklerimiz olmadığında</vt:lpstr>
      <vt:lpstr>ÖFKE SALDIRGANLIK İLİŞKİSİ    </vt:lpstr>
      <vt:lpstr>Sizce hiç öfkelenmeyen insan var mıdır?</vt:lpstr>
      <vt:lpstr>Hayır her insan öfkelenir. </vt:lpstr>
      <vt:lpstr>ÖFKE KONTROL EDİLDİĞİNDE DİĞER DUYGULAR GİBİ NORMAL VE ZARARSIZ BİR DUYGUDUR.</vt:lpstr>
      <vt:lpstr>AMA ÖFKE KONTROL EDİLEMEDİĞİNDE;</vt:lpstr>
      <vt:lpstr>Sizce öfkelenmekle    öfkeli tepki vermek aynı şey midir?</vt:lpstr>
      <vt:lpstr>Öfke ile Birlikte….</vt:lpstr>
      <vt:lpstr>PowerPoint Sunusu</vt:lpstr>
      <vt:lpstr>  Öfkelendiğimde bedenimde şunlar oluyor:</vt:lpstr>
      <vt:lpstr>Öfkelendiğimizde…</vt:lpstr>
      <vt:lpstr>    ÖFKENİ KONTROL ET…</vt:lpstr>
      <vt:lpstr>PowerPoint Sunusu</vt:lpstr>
      <vt:lpstr>ÖFKELENMEYİN!... AFFEDİN!...</vt:lpstr>
      <vt:lpstr>AFFEDİN</vt:lpstr>
      <vt:lpstr>3 D TEKNİĞİ</vt:lpstr>
      <vt:lpstr>Empati kurmasını öğrenmeliyiz</vt:lpstr>
      <vt:lpstr>HIZLI B(BEYİN) TEKNİĞİ</vt:lpstr>
      <vt:lpstr>Uzaklaşmak</vt:lpstr>
      <vt:lpstr>Kendini gülerken hayal etmek</vt:lpstr>
      <vt:lpstr>Yüzüne bir gülümseme yerleştirmek</vt:lpstr>
      <vt:lpstr>Zihinde canlandırmak</vt:lpstr>
      <vt:lpstr>PowerPoint Sunusu</vt:lpstr>
      <vt:lpstr>Nefes Almak</vt:lpstr>
      <vt:lpstr>Nefes Almak</vt:lpstr>
      <vt:lpstr>PowerPoint Sunusu</vt:lpstr>
      <vt:lpstr>İletişim</vt:lpstr>
      <vt:lpstr>Şükretmek</vt:lpstr>
      <vt:lpstr>Görmezden Gelmek</vt:lpstr>
      <vt:lpstr>Sosyal ve sportif faaliyetler edinmek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 EĞİTİMİ</dc:title>
  <dc:creator>user</dc:creator>
  <cp:lastModifiedBy>user</cp:lastModifiedBy>
  <cp:revision>37</cp:revision>
  <dcterms:created xsi:type="dcterms:W3CDTF">2019-01-08T10:09:40Z</dcterms:created>
  <dcterms:modified xsi:type="dcterms:W3CDTF">2020-02-27T08:42:23Z</dcterms:modified>
</cp:coreProperties>
</file>